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sldIdLst>
    <p:sldId id="256" r:id="rId2"/>
    <p:sldId id="265" r:id="rId3"/>
    <p:sldId id="259" r:id="rId4"/>
    <p:sldId id="270" r:id="rId5"/>
    <p:sldId id="269" r:id="rId6"/>
    <p:sldId id="263" r:id="rId7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23995-27BF-4661-AD7C-2585C4917341}" type="datetimeFigureOut">
              <a:rPr lang="fi-FI" smtClean="0"/>
              <a:t>26.11.2020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1CE91-4550-4B59-B4DB-B6CD7160E9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3105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1CE91-4550-4B59-B4DB-B6CD7160E90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5650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4CECAB5-C8A9-458D-9EC0-C7A2CCD0DFA3}" type="datetimeFigureOut">
              <a:rPr lang="fi-FI" smtClean="0"/>
              <a:t>26.11.2020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5403A69-75AD-40A7-A1CD-686C24EDEAD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3381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ECAB5-C8A9-458D-9EC0-C7A2CCD0DFA3}" type="datetimeFigureOut">
              <a:rPr lang="fi-FI" smtClean="0"/>
              <a:t>26.11.2020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3A69-75AD-40A7-A1CD-686C24EDEA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473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ECAB5-C8A9-458D-9EC0-C7A2CCD0DFA3}" type="datetimeFigureOut">
              <a:rPr lang="fi-FI" smtClean="0"/>
              <a:t>26.11.2020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3A69-75AD-40A7-A1CD-686C24EDEA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8333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ECAB5-C8A9-458D-9EC0-C7A2CCD0DFA3}" type="datetimeFigureOut">
              <a:rPr lang="fi-FI" smtClean="0"/>
              <a:t>26.11.2020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3A69-75AD-40A7-A1CD-686C24EDEA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010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4CECAB5-C8A9-458D-9EC0-C7A2CCD0DFA3}" type="datetimeFigureOut">
              <a:rPr lang="fi-FI" smtClean="0"/>
              <a:t>26.11.2020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5403A69-75AD-40A7-A1CD-686C24EDEADE}" type="slidenum">
              <a:rPr lang="fi-FI" smtClean="0"/>
              <a:t>‹#›</a:t>
            </a:fld>
            <a:endParaRPr lang="fi-FI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61705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ECAB5-C8A9-458D-9EC0-C7A2CCD0DFA3}" type="datetimeFigureOut">
              <a:rPr lang="fi-FI" smtClean="0"/>
              <a:t>26.11.2020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3A69-75AD-40A7-A1CD-686C24EDEA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62474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ECAB5-C8A9-458D-9EC0-C7A2CCD0DFA3}" type="datetimeFigureOut">
              <a:rPr lang="fi-FI" smtClean="0"/>
              <a:t>26.11.2020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3A69-75AD-40A7-A1CD-686C24EDEA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404127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ECAB5-C8A9-458D-9EC0-C7A2CCD0DFA3}" type="datetimeFigureOut">
              <a:rPr lang="fi-FI" smtClean="0"/>
              <a:t>26.11.2020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3A69-75AD-40A7-A1CD-686C24EDEA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097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ECAB5-C8A9-458D-9EC0-C7A2CCD0DFA3}" type="datetimeFigureOut">
              <a:rPr lang="fi-FI" smtClean="0"/>
              <a:t>26.11.2020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03A69-75AD-40A7-A1CD-686C24EDEA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3854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A4CECAB5-C8A9-458D-9EC0-C7A2CCD0DFA3}" type="datetimeFigureOut">
              <a:rPr lang="fi-FI" smtClean="0"/>
              <a:t>26.11.2020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5403A69-75AD-40A7-A1CD-686C24EDEADE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75693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4CECAB5-C8A9-458D-9EC0-C7A2CCD0DFA3}" type="datetimeFigureOut">
              <a:rPr lang="fi-FI" smtClean="0"/>
              <a:t>26.11.2020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5403A69-75AD-40A7-A1CD-686C24EDEA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507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4CECAB5-C8A9-458D-9EC0-C7A2CCD0DFA3}" type="datetimeFigureOut">
              <a:rPr lang="fi-FI" smtClean="0"/>
              <a:t>26.11.2020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5403A69-75AD-40A7-A1CD-686C24EDEADE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1883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ira.mantsinen@edukajaani.fi" TargetMode="External"/><Relationship Id="rId2" Type="http://schemas.openxmlformats.org/officeDocument/2006/relationships/hyperlink" Target="mailto:virpi.sirvio@edukajaani.f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261872" y="695342"/>
            <a:ext cx="9418320" cy="4041648"/>
          </a:xfrm>
        </p:spPr>
        <p:txBody>
          <a:bodyPr/>
          <a:lstStyle/>
          <a:p>
            <a:r>
              <a:rPr lang="fi-FI" dirty="0" smtClean="0"/>
              <a:t>Takaisin kouluun?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81142" y="5031187"/>
            <a:ext cx="9418320" cy="1409369"/>
          </a:xfrm>
        </p:spPr>
        <p:txBody>
          <a:bodyPr>
            <a:normAutofit/>
          </a:bodyPr>
          <a:lstStyle/>
          <a:p>
            <a:r>
              <a:rPr lang="fi-FI" dirty="0" smtClean="0"/>
              <a:t>Kajaanin kaupungin poissaoloihin puuttumisen toimintamalli &amp; </a:t>
            </a:r>
          </a:p>
          <a:p>
            <a:r>
              <a:rPr lang="fi-FI" dirty="0" smtClean="0"/>
              <a:t>Tutkaparin toiminta 2019-2021</a:t>
            </a:r>
          </a:p>
          <a:p>
            <a:r>
              <a:rPr lang="fi-FI" sz="1100" dirty="0" smtClean="0"/>
              <a:t>OKM Hanketapaaminen 26.11.2020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219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4" y="1142201"/>
            <a:ext cx="11512312" cy="455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7" y="114300"/>
            <a:ext cx="12274481" cy="648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55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48" y="250076"/>
            <a:ext cx="8128000" cy="6128982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5897633" y="1598008"/>
            <a:ext cx="1138832" cy="585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Koulu</a:t>
            </a:r>
            <a:endParaRPr lang="fi-FI" dirty="0"/>
          </a:p>
        </p:txBody>
      </p:sp>
      <p:sp>
        <p:nvSpPr>
          <p:cNvPr id="8" name="Suorakulmio 7"/>
          <p:cNvSpPr/>
          <p:nvPr/>
        </p:nvSpPr>
        <p:spPr>
          <a:xfrm>
            <a:off x="9213947" y="234716"/>
            <a:ext cx="2507513" cy="283216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 dirty="0" smtClean="0">
                <a:solidFill>
                  <a:schemeClr val="tx1"/>
                </a:solidFill>
              </a:rPr>
              <a:t>Tutkapari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 smtClean="0">
                <a:solidFill>
                  <a:schemeClr val="tx1"/>
                </a:solidFill>
              </a:rPr>
              <a:t>Tilannekartoitus: reaaliaikainen tiedon kasaaja ja välittäjä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 smtClean="0">
                <a:solidFill>
                  <a:schemeClr val="tx1"/>
                </a:solidFill>
              </a:rPr>
              <a:t>Kotikäynnit, kouluvisiitit, </a:t>
            </a:r>
            <a:r>
              <a:rPr lang="fi-FI" sz="1200" dirty="0" err="1" smtClean="0">
                <a:solidFill>
                  <a:schemeClr val="tx1"/>
                </a:solidFill>
              </a:rPr>
              <a:t>Nuppa</a:t>
            </a:r>
            <a:r>
              <a:rPr lang="fi-FI" sz="1200" dirty="0" smtClean="0">
                <a:solidFill>
                  <a:schemeClr val="tx1"/>
                </a:solidFill>
              </a:rPr>
              <a:t>-tapaamiset ja kaupunkitreffit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 smtClean="0">
                <a:solidFill>
                  <a:schemeClr val="tx1"/>
                </a:solidFill>
              </a:rPr>
              <a:t>Yksilöllinen suunnitelma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 smtClean="0">
                <a:solidFill>
                  <a:schemeClr val="tx1"/>
                </a:solidFill>
              </a:rPr>
              <a:t>Ratkaisukeskeisyys, pienet askeleet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 smtClean="0">
                <a:solidFill>
                  <a:schemeClr val="tx1"/>
                </a:solidFill>
              </a:rPr>
              <a:t>Mukana kulkeminen tiiviissä yhteistyössä asiakkaaseen ja toimijoihin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 smtClean="0">
                <a:solidFill>
                  <a:schemeClr val="tx1"/>
                </a:solidFill>
              </a:rPr>
              <a:t>Tsekkaukset</a:t>
            </a:r>
          </a:p>
        </p:txBody>
      </p:sp>
      <p:sp>
        <p:nvSpPr>
          <p:cNvPr id="4" name="Suorakulmio 3"/>
          <p:cNvSpPr/>
          <p:nvPr/>
        </p:nvSpPr>
        <p:spPr>
          <a:xfrm>
            <a:off x="2663687" y="5577069"/>
            <a:ext cx="3803362" cy="746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Oppilas, koti ja perhe</a:t>
            </a:r>
          </a:p>
          <a:p>
            <a:pPr algn="ctr"/>
            <a:r>
              <a:rPr lang="fi-FI" dirty="0" smtClean="0"/>
              <a:t>Vapaa-aika: harrastukset ja kaverit</a:t>
            </a:r>
            <a:endParaRPr lang="fi-FI" dirty="0"/>
          </a:p>
        </p:txBody>
      </p:sp>
      <p:sp>
        <p:nvSpPr>
          <p:cNvPr id="16" name="Vuokaavio: Prosessi 15"/>
          <p:cNvSpPr/>
          <p:nvPr/>
        </p:nvSpPr>
        <p:spPr>
          <a:xfrm>
            <a:off x="9213946" y="3762796"/>
            <a:ext cx="2507513" cy="2616262"/>
          </a:xfrm>
          <a:prstGeom prst="flowChartProcess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i-FI" sz="12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smtClean="0">
                <a:solidFill>
                  <a:schemeClr val="tx1"/>
                </a:solidFill>
              </a:rPr>
              <a:t>Pitkä kokemus erityisopetuksen kentästä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err="1" smtClean="0">
                <a:solidFill>
                  <a:schemeClr val="tx1"/>
                </a:solidFill>
              </a:rPr>
              <a:t>Nepsy</a:t>
            </a:r>
            <a:r>
              <a:rPr lang="fi-FI" sz="1200" dirty="0" smtClean="0">
                <a:solidFill>
                  <a:schemeClr val="tx1"/>
                </a:solidFill>
              </a:rPr>
              <a:t>- valmennus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err="1">
                <a:solidFill>
                  <a:schemeClr val="tx1"/>
                </a:solidFill>
              </a:rPr>
              <a:t>SeMoCo</a:t>
            </a:r>
            <a:r>
              <a:rPr lang="fi-FI" sz="1200" dirty="0">
                <a:solidFill>
                  <a:schemeClr val="tx1"/>
                </a:solidFill>
              </a:rPr>
              <a:t>- </a:t>
            </a:r>
            <a:r>
              <a:rPr lang="fi-FI" sz="1200" dirty="0" smtClean="0">
                <a:solidFill>
                  <a:schemeClr val="tx1"/>
                </a:solidFill>
              </a:rPr>
              <a:t>harjoitukset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Älyä tunteet- ym. </a:t>
            </a:r>
            <a:r>
              <a:rPr lang="fi-FI" sz="1200" dirty="0" smtClean="0">
                <a:solidFill>
                  <a:schemeClr val="tx1"/>
                </a:solidFill>
              </a:rPr>
              <a:t>Tunnetaitomateriaali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smtClean="0">
                <a:solidFill>
                  <a:schemeClr val="tx1"/>
                </a:solidFill>
              </a:rPr>
              <a:t>Positiivinen pedagogiikka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smtClean="0">
                <a:solidFill>
                  <a:schemeClr val="tx1"/>
                </a:solidFill>
              </a:rPr>
              <a:t>ART- menetelmä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err="1" smtClean="0">
                <a:solidFill>
                  <a:schemeClr val="tx1"/>
                </a:solidFill>
              </a:rPr>
              <a:t>Avekki</a:t>
            </a:r>
            <a:endParaRPr lang="fi-FI" sz="12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smtClean="0">
                <a:solidFill>
                  <a:schemeClr val="tx1"/>
                </a:solidFill>
              </a:rPr>
              <a:t>Rakennetaan nuori vahvaksi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smtClean="0">
                <a:solidFill>
                  <a:schemeClr val="tx1"/>
                </a:solidFill>
              </a:rPr>
              <a:t>Perhearviointi- menetelmä</a:t>
            </a:r>
          </a:p>
          <a:p>
            <a:pPr algn="ctr"/>
            <a:endParaRPr lang="fi-FI" dirty="0"/>
          </a:p>
        </p:txBody>
      </p:sp>
      <p:sp>
        <p:nvSpPr>
          <p:cNvPr id="11" name="Sydän 10"/>
          <p:cNvSpPr/>
          <p:nvPr/>
        </p:nvSpPr>
        <p:spPr>
          <a:xfrm>
            <a:off x="10491412" y="2525869"/>
            <a:ext cx="1230048" cy="733626"/>
          </a:xfrm>
          <a:prstGeom prst="hear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 smtClean="0"/>
              <a:t>Luottamus</a:t>
            </a:r>
            <a:endParaRPr lang="fi-FI" sz="1000" dirty="0"/>
          </a:p>
        </p:txBody>
      </p:sp>
      <p:sp>
        <p:nvSpPr>
          <p:cNvPr id="83" name="Kuvaselitepilvi 82"/>
          <p:cNvSpPr/>
          <p:nvPr/>
        </p:nvSpPr>
        <p:spPr>
          <a:xfrm>
            <a:off x="7438758" y="517891"/>
            <a:ext cx="1909287" cy="1454993"/>
          </a:xfrm>
          <a:prstGeom prst="cloudCallout">
            <a:avLst>
              <a:gd name="adj1" fmla="val 58890"/>
              <a:gd name="adj2" fmla="val 387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err="1" smtClean="0">
                <a:solidFill>
                  <a:schemeClr val="tx1"/>
                </a:solidFill>
              </a:rPr>
              <a:t>Helppipari</a:t>
            </a:r>
            <a:r>
              <a:rPr lang="fi-FI" sz="1200" dirty="0" smtClean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fi-FI" sz="1200" dirty="0" smtClean="0">
                <a:solidFill>
                  <a:schemeClr val="tx1"/>
                </a:solidFill>
              </a:rPr>
              <a:t>Yhteistyötahot?</a:t>
            </a:r>
          </a:p>
          <a:p>
            <a:pPr algn="ctr"/>
            <a:r>
              <a:rPr lang="fi-FI" sz="1200" dirty="0" smtClean="0">
                <a:solidFill>
                  <a:schemeClr val="tx1"/>
                </a:solidFill>
              </a:rPr>
              <a:t>Missä ja miten kouluun?</a:t>
            </a:r>
          </a:p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9213945" y="3055695"/>
            <a:ext cx="2507513" cy="718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dirty="0" smtClean="0"/>
              <a:t>+ rooli koulun, </a:t>
            </a:r>
            <a:r>
              <a:rPr lang="fi-FI" sz="1000" dirty="0"/>
              <a:t> </a:t>
            </a:r>
            <a:r>
              <a:rPr lang="fi-FI" sz="1000" dirty="0" smtClean="0"/>
              <a:t>kodin ja yhteistyötahojen välimaastossa</a:t>
            </a:r>
          </a:p>
          <a:p>
            <a:pPr algn="ctr"/>
            <a:r>
              <a:rPr lang="fi-FI" sz="1000" dirty="0" smtClean="0"/>
              <a:t>+ toimipaikka muualla kuin koulussa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126147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67" y="131171"/>
            <a:ext cx="4949675" cy="4454708"/>
          </a:xfrm>
          <a:prstGeom prst="rect">
            <a:avLst/>
          </a:prstGeom>
        </p:spPr>
      </p:pic>
      <p:sp>
        <p:nvSpPr>
          <p:cNvPr id="11" name="Suorakulmio 10"/>
          <p:cNvSpPr/>
          <p:nvPr/>
        </p:nvSpPr>
        <p:spPr>
          <a:xfrm>
            <a:off x="854753" y="2111072"/>
            <a:ext cx="4332072" cy="1645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Yksilölliset interventiot </a:t>
            </a:r>
          </a:p>
          <a:p>
            <a:pPr algn="ctr"/>
            <a:r>
              <a:rPr lang="fi-FI" dirty="0" smtClean="0">
                <a:solidFill>
                  <a:schemeClr val="bg1"/>
                </a:solidFill>
              </a:rPr>
              <a:t>kouluakäymättömien lasten tukemiseksi ja saattamiseksi takaisin kouluun.</a:t>
            </a:r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74" y="843692"/>
            <a:ext cx="5969870" cy="3964614"/>
          </a:xfrm>
          <a:prstGeom prst="rect">
            <a:avLst/>
          </a:prstGeom>
        </p:spPr>
      </p:pic>
      <p:sp>
        <p:nvSpPr>
          <p:cNvPr id="13" name="Suorakulmio 12"/>
          <p:cNvSpPr/>
          <p:nvPr/>
        </p:nvSpPr>
        <p:spPr>
          <a:xfrm>
            <a:off x="6224880" y="1371307"/>
            <a:ext cx="5078926" cy="199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Haasteet ovat olleet nähtävissä jo vuosia. </a:t>
            </a:r>
          </a:p>
          <a:p>
            <a:pPr algn="ctr"/>
            <a:r>
              <a:rPr lang="fi-FI" dirty="0"/>
              <a:t>Vaaditaan pitkään vierellä kulkemista ja tukemista.</a:t>
            </a:r>
          </a:p>
          <a:p>
            <a:pPr algn="ctr"/>
            <a:endParaRPr lang="fi-FI" dirty="0"/>
          </a:p>
        </p:txBody>
      </p:sp>
      <p:pic>
        <p:nvPicPr>
          <p:cNvPr id="14" name="Kuva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442" y="3366107"/>
            <a:ext cx="5362275" cy="3267636"/>
          </a:xfrm>
          <a:prstGeom prst="rect">
            <a:avLst/>
          </a:prstGeom>
        </p:spPr>
      </p:pic>
      <p:sp>
        <p:nvSpPr>
          <p:cNvPr id="15" name="Suorakulmio 14"/>
          <p:cNvSpPr/>
          <p:nvPr/>
        </p:nvSpPr>
        <p:spPr>
          <a:xfrm>
            <a:off x="2329732" y="4209240"/>
            <a:ext cx="3768918" cy="2080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15"/>
          <p:cNvSpPr/>
          <p:nvPr/>
        </p:nvSpPr>
        <p:spPr>
          <a:xfrm>
            <a:off x="5494863" y="5925192"/>
            <a:ext cx="4007457" cy="5836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ym typeface="Wingdings" panose="05000000000000000000" pitchFamily="2" charset="2"/>
              </a:rPr>
              <a:t>S</a:t>
            </a:r>
            <a:r>
              <a:rPr lang="fi-FI" dirty="0" smtClean="0"/>
              <a:t>aavutettava </a:t>
            </a:r>
            <a:r>
              <a:rPr lang="fi-FI" dirty="0"/>
              <a:t>luottamus, joka kantaa. </a:t>
            </a:r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147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Tuloksia ja tilannekuvaa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12574" y="1140977"/>
            <a:ext cx="10294300" cy="5470216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/>
              <a:t>Lukuvuonna 2019-2020 asiakkaita oli yhteensä 40, ala- ja yläkoululaisia. Asiakkaana oli muitakin kuin kouluakäymättömiä esim. kiinnipitoja 5. Kouluun takaisin 22 kuntoutunutta oppilasta.</a:t>
            </a:r>
            <a:endParaRPr lang="fi-FI" dirty="0"/>
          </a:p>
          <a:p>
            <a:r>
              <a:rPr lang="fi-FI" dirty="0" smtClean="0"/>
              <a:t>Lukuvuonna 2020-2021 asiakkaita 11/20 mennessä 35, joista osa on edellisen vuoden jatkavia asiakkaita</a:t>
            </a:r>
          </a:p>
          <a:p>
            <a:r>
              <a:rPr lang="fi-FI" dirty="0" smtClean="0"/>
              <a:t>Yhteistyötahoja 20: lukuina ensisijaisia tahoja sosiaalityö 11, nuorten psykiatria 8</a:t>
            </a:r>
            <a:r>
              <a:rPr lang="fi-FI" smtClean="0"/>
              <a:t>, perheneuvola </a:t>
            </a:r>
            <a:r>
              <a:rPr lang="fi-FI" dirty="0" smtClean="0"/>
              <a:t>5, lasten psykiatria 4, virka-apupyyntöjä 2 ja neurologia 1. Monilla asiakkailla  paljon eri tahoja mukana, yhteydenottoja ja palavereita satoja. Eri </a:t>
            </a:r>
            <a:r>
              <a:rPr lang="fi-FI" dirty="0"/>
              <a:t>yhteistyötahot ovat tietoisia Tutkaparista ja heidän toimenkuvastaan. </a:t>
            </a:r>
            <a:endParaRPr lang="fi-FI" dirty="0" smtClean="0"/>
          </a:p>
          <a:p>
            <a:r>
              <a:rPr lang="fi-FI" dirty="0" smtClean="0"/>
              <a:t>Kasvava </a:t>
            </a:r>
            <a:r>
              <a:rPr lang="fi-FI" dirty="0"/>
              <a:t>asiakasmäärä on vaikuttanut siihen, </a:t>
            </a:r>
            <a:r>
              <a:rPr lang="fi-FI" dirty="0" smtClean="0"/>
              <a:t>että on ollut luovuttava kokoaikaisesta työparina työskentelystä.</a:t>
            </a:r>
            <a:endParaRPr lang="fi-FI" dirty="0"/>
          </a:p>
          <a:p>
            <a:r>
              <a:rPr lang="fi-FI" dirty="0" smtClean="0"/>
              <a:t>Ennakointia: </a:t>
            </a:r>
            <a:r>
              <a:rPr lang="fi-FI" dirty="0"/>
              <a:t>alakoululaisten tunnetaitohaasteisiin </a:t>
            </a:r>
            <a:r>
              <a:rPr lang="fi-FI" dirty="0" smtClean="0"/>
              <a:t>reagoiminen ja nivelvaiheessa turvaaminen. </a:t>
            </a:r>
          </a:p>
          <a:p>
            <a:r>
              <a:rPr lang="fi-FI" dirty="0"/>
              <a:t>Poissaoloihin puuttumisen malli on systematisoinut puuttumisen ja aikaistanut puuttumista, mutta tarvitaan myös jatkotoimintamalli. Tarve työn jatkumiselle on ilmeinen. Työpari on innostunut työstään ja kiinnostunut kehittämään toimintaa</a:t>
            </a:r>
            <a:r>
              <a:rPr lang="fi-FI" dirty="0" smtClean="0"/>
              <a:t>!</a:t>
            </a:r>
          </a:p>
          <a:p>
            <a:r>
              <a:rPr lang="fi-FI" dirty="0" smtClean="0"/>
              <a:t>Lisätiedot: Tutkapari Virpi Sirviö 044 7100 244 </a:t>
            </a:r>
            <a:r>
              <a:rPr lang="fi-FI" dirty="0" smtClean="0">
                <a:hlinkClick r:id="rId2"/>
              </a:rPr>
              <a:t>virpi.sirvio@edukajaani.fi</a:t>
            </a:r>
            <a:r>
              <a:rPr lang="fi-FI" dirty="0" smtClean="0"/>
              <a:t>  &amp; Mira Mantsinen 044 7100 248 </a:t>
            </a:r>
            <a:r>
              <a:rPr lang="fi-FI" dirty="0" smtClean="0">
                <a:hlinkClick r:id="rId3"/>
              </a:rPr>
              <a:t>mira.mantsinen@edukajaani.fi</a:t>
            </a:r>
            <a:r>
              <a:rPr lang="fi-FI" dirty="0" smtClean="0"/>
              <a:t> sekä Kasvun ja oppimisen tuen asiantuntija Eija Heikkinen 044 7100 193 eija.heikkinen@edukajaani.fi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98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Merkki</Template>
  <TotalTime>515</TotalTime>
  <Words>304</Words>
  <Application>Microsoft Office PowerPoint</Application>
  <PresentationFormat>Laajakuva</PresentationFormat>
  <Paragraphs>45</Paragraphs>
  <Slides>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2" baseType="lpstr">
      <vt:lpstr>Arial</vt:lpstr>
      <vt:lpstr>Calibri</vt:lpstr>
      <vt:lpstr>Gill Sans MT</vt:lpstr>
      <vt:lpstr>Impact</vt:lpstr>
      <vt:lpstr>Wingdings</vt:lpstr>
      <vt:lpstr>Badge</vt:lpstr>
      <vt:lpstr>Takaisin kouluun?</vt:lpstr>
      <vt:lpstr>PowerPoint-esitys</vt:lpstr>
      <vt:lpstr>PowerPoint-esitys</vt:lpstr>
      <vt:lpstr>PowerPoint-esitys</vt:lpstr>
      <vt:lpstr>PowerPoint-esitys</vt:lpstr>
      <vt:lpstr>Tuloksia ja tilannekuvaa</vt:lpstr>
    </vt:vector>
  </TitlesOfParts>
  <Company>Kainuun sosiaali- ja terveydenhuollon kuntayhtymä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Takaisin kouluun?</dc:title>
  <dc:creator>Heikkinen Eija I</dc:creator>
  <cp:lastModifiedBy>Heikkinen Eija I</cp:lastModifiedBy>
  <cp:revision>45</cp:revision>
  <cp:lastPrinted>2020-11-24T13:37:05Z</cp:lastPrinted>
  <dcterms:created xsi:type="dcterms:W3CDTF">2020-11-20T16:37:53Z</dcterms:created>
  <dcterms:modified xsi:type="dcterms:W3CDTF">2020-11-26T09:56:37Z</dcterms:modified>
</cp:coreProperties>
</file>