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sldIdLst>
    <p:sldId id="299" r:id="rId6"/>
    <p:sldId id="300" r:id="rId7"/>
    <p:sldId id="301" r:id="rId8"/>
    <p:sldId id="256" r:id="rId9"/>
    <p:sldId id="276" r:id="rId10"/>
    <p:sldId id="258" r:id="rId11"/>
    <p:sldId id="275" r:id="rId12"/>
    <p:sldId id="259" r:id="rId13"/>
    <p:sldId id="272" r:id="rId14"/>
    <p:sldId id="260" r:id="rId15"/>
    <p:sldId id="279" r:id="rId16"/>
    <p:sldId id="278" r:id="rId17"/>
    <p:sldId id="261" r:id="rId18"/>
    <p:sldId id="262" r:id="rId19"/>
    <p:sldId id="263" r:id="rId20"/>
    <p:sldId id="264" r:id="rId21"/>
    <p:sldId id="268" r:id="rId22"/>
    <p:sldId id="267" r:id="rId23"/>
    <p:sldId id="269" r:id="rId24"/>
    <p:sldId id="270" r:id="rId25"/>
    <p:sldId id="271" r:id="rId26"/>
    <p:sldId id="303" r:id="rId27"/>
    <p:sldId id="281" r:id="rId28"/>
    <p:sldId id="282" r:id="rId29"/>
    <p:sldId id="284" r:id="rId30"/>
    <p:sldId id="285" r:id="rId31"/>
    <p:sldId id="297" r:id="rId32"/>
    <p:sldId id="293" r:id="rId33"/>
    <p:sldId id="290" r:id="rId34"/>
    <p:sldId id="286" r:id="rId35"/>
    <p:sldId id="287" r:id="rId36"/>
    <p:sldId id="283" r:id="rId37"/>
    <p:sldId id="288" r:id="rId38"/>
    <p:sldId id="289" r:id="rId39"/>
    <p:sldId id="291" r:id="rId40"/>
    <p:sldId id="292" r:id="rId41"/>
    <p:sldId id="294" r:id="rId42"/>
    <p:sldId id="295" r:id="rId43"/>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987" autoAdjust="0"/>
    <p:restoredTop sz="94660"/>
  </p:normalViewPr>
  <p:slideViewPr>
    <p:cSldViewPr>
      <p:cViewPr varScale="1">
        <p:scale>
          <a:sx n="115" d="100"/>
          <a:sy n="115" d="100"/>
        </p:scale>
        <p:origin x="159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8" d="100"/>
          <a:sy n="68" d="100"/>
        </p:scale>
        <p:origin x="-3014"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554EA-0C2D-4504-AC9D-18521F3E6060}" type="datetimeFigureOut">
              <a:rPr lang="fi-FI" smtClean="0"/>
              <a:pPr/>
              <a:t>22.1.2021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E6697-9DA1-420C-AF2B-55A1E09691AC}"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29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34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r>
              <a:rPr lang="en-GB"/>
              <a:t>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6"/>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pPr>
              <a:defRPr/>
            </a:pPr>
            <a:fld id="{41CA57FE-466A-4004-996C-7E05D08F8D82}" type="datetimeFigureOut">
              <a:rPr lang="fi-FI"/>
              <a:pPr>
                <a:defRPr/>
              </a:pPr>
              <a:t>22.1.2021</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332598FF-3BB9-434D-89EB-C7255B38D0CD}"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C1E8D144-1283-4ABB-9736-1D66C8D9B7BA}" type="datetimeFigureOut">
              <a:rPr lang="fi-FI"/>
              <a:pPr>
                <a:defRPr/>
              </a:pPr>
              <a:t>22.1.2021</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F994C17-392A-4233-B5DE-0CD5CB48324B}"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49" y="366713"/>
            <a:ext cx="1543051" cy="780097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342901" y="366713"/>
            <a:ext cx="4476751" cy="78009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9FB0FCF8-1E0C-40E7-A8AD-4ED1E67F73BC}" type="datetimeFigureOut">
              <a:rPr lang="fi-FI"/>
              <a:pPr>
                <a:defRPr/>
              </a:pPr>
              <a:t>22.1.2021</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9CFFBBB1-B858-427F-9B07-C35B891EEC48}"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B8D9B47-1904-4BCC-8A16-B90E854C4C28}" type="datetimeFigureOut">
              <a:rPr lang="fi-FI" smtClean="0"/>
              <a:t>22.1.2021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134997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B8D9B47-1904-4BCC-8A16-B90E854C4C28}" type="datetimeFigureOut">
              <a:rPr lang="fi-FI" smtClean="0"/>
              <a:t>22.1.2021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231616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a:t>Muokkaa perustyyl. napsautt.</a:t>
            </a:r>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7B8D9B47-1904-4BCC-8A16-B90E854C4C28}" type="datetimeFigureOut">
              <a:rPr lang="fi-FI" smtClean="0"/>
              <a:t>22.1.2021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4231784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B8D9B47-1904-4BCC-8A16-B90E854C4C28}" type="datetimeFigureOut">
              <a:rPr lang="fi-FI" smtClean="0"/>
              <a:t>22.1.2021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99812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a:t>Muokkaa perustyyl. napsautt.</a:t>
            </a:r>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7B8D9B47-1904-4BCC-8A16-B90E854C4C28}" type="datetimeFigureOut">
              <a:rPr lang="fi-FI" smtClean="0"/>
              <a:t>22.1.2021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108531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7B8D9B47-1904-4BCC-8A16-B90E854C4C28}" type="datetimeFigureOut">
              <a:rPr lang="fi-FI" smtClean="0"/>
              <a:t>22.1.2021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143114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B8D9B47-1904-4BCC-8A16-B90E854C4C28}" type="datetimeFigureOut">
              <a:rPr lang="fi-FI" smtClean="0"/>
              <a:t>22.1.2021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578678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7B8D9B47-1904-4BCC-8A16-B90E854C4C28}" type="datetimeFigureOut">
              <a:rPr lang="fi-FI" smtClean="0"/>
              <a:t>22.1.2021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276123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F8766052-7564-4672-A95D-FA8F6C19931D}" type="datetimeFigureOut">
              <a:rPr lang="fi-FI"/>
              <a:pPr>
                <a:defRPr/>
              </a:pPr>
              <a:t>22.1.2021</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5F69F7F-EA09-41C4-AF47-E98C259F0127}"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a:t>Muokkaa perustyyl. napsautt.</a:t>
            </a:r>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7B8D9B47-1904-4BCC-8A16-B90E854C4C28}" type="datetimeFigureOut">
              <a:rPr lang="fi-FI" smtClean="0"/>
              <a:t>22.1.2021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86714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B8D9B47-1904-4BCC-8A16-B90E854C4C28}" type="datetimeFigureOut">
              <a:rPr lang="fi-FI" smtClean="0"/>
              <a:t>22.1.2021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299647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B8D9B47-1904-4BCC-8A16-B90E854C4C28}" type="datetimeFigureOut">
              <a:rPr lang="fi-FI" smtClean="0"/>
              <a:t>22.1.2021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AF4EBB1-D17E-4C3A-8987-F1E17EB22779}" type="slidenum">
              <a:rPr lang="fi-FI" smtClean="0"/>
              <a:t>‹#›</a:t>
            </a:fld>
            <a:endParaRPr lang="fi-FI"/>
          </a:p>
        </p:txBody>
      </p:sp>
    </p:spTree>
    <p:extLst>
      <p:ext uri="{BB962C8B-B14F-4D97-AF65-F5344CB8AC3E}">
        <p14:creationId xmlns:p14="http://schemas.microsoft.com/office/powerpoint/2010/main" val="1097398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15" name="Picture Placeholder 7"/>
          <p:cNvSpPr>
            <a:spLocks noGrp="1"/>
          </p:cNvSpPr>
          <p:nvPr>
            <p:ph type="pic" sz="quarter" idx="10" hasCustomPrompt="1"/>
          </p:nvPr>
        </p:nvSpPr>
        <p:spPr>
          <a:xfrm>
            <a:off x="1" y="0"/>
            <a:ext cx="9149411" cy="6858000"/>
          </a:xfrm>
          <a:prstGeom prst="rect">
            <a:avLst/>
          </a:prstGeom>
          <a:solidFill>
            <a:schemeClr val="tx1">
              <a:lumMod val="95000"/>
              <a:lumOff val="5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 </a:t>
            </a:r>
          </a:p>
        </p:txBody>
      </p:sp>
    </p:spTree>
    <p:extLst>
      <p:ext uri="{BB962C8B-B14F-4D97-AF65-F5344CB8AC3E}">
        <p14:creationId xmlns:p14="http://schemas.microsoft.com/office/powerpoint/2010/main" val="1944293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4" name="Рисунок 6"/>
          <p:cNvSpPr>
            <a:spLocks noGrp="1"/>
          </p:cNvSpPr>
          <p:nvPr>
            <p:ph type="pic" sz="quarter" idx="10" hasCustomPrompt="1"/>
          </p:nvPr>
        </p:nvSpPr>
        <p:spPr>
          <a:xfrm>
            <a:off x="1979712" y="0"/>
            <a:ext cx="7164288" cy="6858000"/>
          </a:xfrm>
          <a:prstGeom prst="rect">
            <a:avLst/>
          </a:prstGeom>
          <a:solidFill>
            <a:schemeClr val="tx1">
              <a:lumMod val="95000"/>
              <a:lumOff val="5000"/>
            </a:schemeClr>
          </a:solidFill>
        </p:spPr>
        <p:txBody>
          <a:bodyPr/>
          <a:lstStyle>
            <a:lvl1pPr marL="0" indent="0">
              <a:buNone/>
              <a:defRPr baseline="0"/>
            </a:lvl1pPr>
          </a:lstStyle>
          <a:p>
            <a:r>
              <a:rPr lang="en-US" dirty="0"/>
              <a:t> </a:t>
            </a:r>
            <a:endParaRPr lang="ru-RU" dirty="0"/>
          </a:p>
        </p:txBody>
      </p:sp>
    </p:spTree>
    <p:extLst>
      <p:ext uri="{BB962C8B-B14F-4D97-AF65-F5344CB8AC3E}">
        <p14:creationId xmlns:p14="http://schemas.microsoft.com/office/powerpoint/2010/main" val="431020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3" name="Рисунок 6"/>
          <p:cNvSpPr>
            <a:spLocks noGrp="1"/>
          </p:cNvSpPr>
          <p:nvPr>
            <p:ph type="pic" sz="quarter" idx="10" hasCustomPrompt="1"/>
          </p:nvPr>
        </p:nvSpPr>
        <p:spPr>
          <a:xfrm>
            <a:off x="0" y="0"/>
            <a:ext cx="4572000" cy="6858000"/>
          </a:xfrm>
          <a:prstGeom prst="rect">
            <a:avLst/>
          </a:prstGeom>
          <a:solidFill>
            <a:schemeClr val="tx1">
              <a:lumMod val="95000"/>
              <a:lumOff val="5000"/>
            </a:schemeClr>
          </a:solidFill>
        </p:spPr>
        <p:txBody>
          <a:bodyPr/>
          <a:lstStyle>
            <a:lvl1pPr marL="0" indent="0">
              <a:buNone/>
              <a:defRPr baseline="0"/>
            </a:lvl1pPr>
          </a:lstStyle>
          <a:p>
            <a:r>
              <a:rPr lang="en-US" dirty="0"/>
              <a:t> </a:t>
            </a:r>
            <a:endParaRPr lang="ru-RU" dirty="0"/>
          </a:p>
        </p:txBody>
      </p:sp>
    </p:spTree>
    <p:extLst>
      <p:ext uri="{BB962C8B-B14F-4D97-AF65-F5344CB8AC3E}">
        <p14:creationId xmlns:p14="http://schemas.microsoft.com/office/powerpoint/2010/main" val="671538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3" name="Рисунок 6"/>
          <p:cNvSpPr>
            <a:spLocks noGrp="1"/>
          </p:cNvSpPr>
          <p:nvPr>
            <p:ph type="pic" sz="quarter" idx="10" hasCustomPrompt="1"/>
          </p:nvPr>
        </p:nvSpPr>
        <p:spPr>
          <a:xfrm>
            <a:off x="6227763" y="0"/>
            <a:ext cx="2916238" cy="6858000"/>
          </a:xfrm>
          <a:prstGeom prst="rect">
            <a:avLst/>
          </a:prstGeom>
          <a:solidFill>
            <a:schemeClr val="tx1">
              <a:lumMod val="95000"/>
              <a:lumOff val="5000"/>
            </a:schemeClr>
          </a:solidFill>
        </p:spPr>
        <p:txBody>
          <a:bodyPr/>
          <a:lstStyle>
            <a:lvl1pPr marL="0" indent="0">
              <a:buNone/>
              <a:defRPr baseline="0"/>
            </a:lvl1pPr>
          </a:lstStyle>
          <a:p>
            <a:r>
              <a:rPr lang="en-US" dirty="0"/>
              <a:t> </a:t>
            </a:r>
            <a:endParaRPr lang="ru-RU" dirty="0"/>
          </a:p>
        </p:txBody>
      </p:sp>
    </p:spTree>
    <p:extLst>
      <p:ext uri="{BB962C8B-B14F-4D97-AF65-F5344CB8AC3E}">
        <p14:creationId xmlns:p14="http://schemas.microsoft.com/office/powerpoint/2010/main" val="1129344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8_Пользовательский макет">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9149411" cy="6858000"/>
          </a:xfrm>
          <a:prstGeom prst="rect">
            <a:avLst/>
          </a:prstGeom>
          <a:gradFill>
            <a:gsLst>
              <a:gs pos="0">
                <a:srgbClr val="8F8F8F"/>
              </a:gs>
              <a:gs pos="100000">
                <a:srgbClr val="3C3C3C"/>
              </a:gs>
            </a:gsLst>
            <a:lin ang="4140000" scaled="0"/>
          </a:gra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 </a:t>
            </a:r>
          </a:p>
        </p:txBody>
      </p:sp>
    </p:spTree>
    <p:extLst>
      <p:ext uri="{BB962C8B-B14F-4D97-AF65-F5344CB8AC3E}">
        <p14:creationId xmlns:p14="http://schemas.microsoft.com/office/powerpoint/2010/main" val="123168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6FADBBB6-976E-48D4-B775-07A743CA58BA}" type="datetimeFigureOut">
              <a:rPr lang="fi-FI"/>
              <a:pPr>
                <a:defRPr/>
              </a:pPr>
              <a:t>22.1.2021</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51232B61-ECC3-460D-AE91-0863F2184386}"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03E97085-4556-456C-ABB2-3755D19A2063}" type="datetimeFigureOut">
              <a:rPr lang="fi-FI"/>
              <a:pPr>
                <a:defRPr/>
              </a:pPr>
              <a:t>22.1.2021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AF500E7-E577-48E0-A80D-61E8AA770E9D}"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BA02DE5B-5B04-441D-90B5-26E85BE12873}" type="datetimeFigureOut">
              <a:rPr lang="fi-FI"/>
              <a:pPr>
                <a:defRPr/>
              </a:pPr>
              <a:t>22.1.2021</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61D1942E-4798-4337-B106-B85B8BE28FCA}"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47585D07-568E-4013-BEE4-643D27AFEB32}" type="datetimeFigureOut">
              <a:rPr lang="fi-FI"/>
              <a:pPr>
                <a:defRPr/>
              </a:pPr>
              <a:t>22.1.2021</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B4A407C6-B0F8-484A-AB9F-47BA5C72881F}"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21201429-6C77-4716-A0ED-922D14700F0E}" type="datetimeFigureOut">
              <a:rPr lang="fi-FI"/>
              <a:pPr>
                <a:defRPr/>
              </a:pPr>
              <a:t>22.1.2021</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FF8659DD-902C-4BA9-9CC7-8E39FE999A24}"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C0085A61-D22D-4EDD-BAB7-1B4B76561EE9}" type="datetimeFigureOut">
              <a:rPr lang="fi-FI"/>
              <a:pPr>
                <a:defRPr/>
              </a:pPr>
              <a:t>22.1.2021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E2E6116-471E-451E-BD33-3D26FC358543}"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1"/>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59F4CF4F-3001-495D-8BFC-C25DB7378468}" type="datetimeFigureOut">
              <a:rPr lang="fi-FI"/>
              <a:pPr>
                <a:defRPr/>
              </a:pPr>
              <a:t>22.1.2021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36D82BF-AA13-4C45-9674-689435312401}"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1E2AF1A-873C-435B-B63E-114C2994312F}" type="datetimeFigureOut">
              <a:rPr lang="fi-FI"/>
              <a:pPr>
                <a:defRPr/>
              </a:pPr>
              <a:t>22.1.2021</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BBB49C4-1C7B-44F8-A4D8-2735840FA56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8D9B47-1904-4BCC-8A16-B90E854C4C28}" type="datetimeFigureOut">
              <a:rPr lang="fi-FI" smtClean="0"/>
              <a:t>22.1.2021</a:t>
            </a:fld>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F4EBB1-D17E-4C3A-8987-F1E17EB22779}" type="slidenum">
              <a:rPr lang="fi-FI" smtClean="0"/>
              <a:t>‹#›</a:t>
            </a:fld>
            <a:endParaRPr lang="fi-FI"/>
          </a:p>
        </p:txBody>
      </p:sp>
    </p:spTree>
    <p:extLst>
      <p:ext uri="{BB962C8B-B14F-4D97-AF65-F5344CB8AC3E}">
        <p14:creationId xmlns:p14="http://schemas.microsoft.com/office/powerpoint/2010/main" val="3321054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issuu.com/riikkasipila/docs/eskariesite_ven__j__" TargetMode="External"/><Relationship Id="rId5" Type="http://schemas.openxmlformats.org/officeDocument/2006/relationships/hyperlink" Target="https://issuu.com/riikkasipila/docs/eskariesite_arabia" TargetMode="External"/><Relationship Id="rId4" Type="http://schemas.openxmlformats.org/officeDocument/2006/relationships/hyperlink" Target="https://issuu.com/riikkasipila/docs/eopsesiteversio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kajaani.fi/sites/default/files/apip-toimintasuunnitelma.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www.oph.fi/sites/default/files/documents/perusopetukseen-valmistava-opetus.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issuu.com/riikkasipila/docs/vasuesite_ven__j__" TargetMode="External"/><Relationship Id="rId5" Type="http://schemas.openxmlformats.org/officeDocument/2006/relationships/hyperlink" Target="https://issuu.com/riikkasipila/docs/vasuesite_arabia" TargetMode="External"/><Relationship Id="rId4" Type="http://schemas.openxmlformats.org/officeDocument/2006/relationships/hyperlink" Target="https://issuu.com/riikkasipila/docs/esitehuoltajillevasu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clouds in the sky&#10;&#10;Description automatically generated">
            <a:extLst>
              <a:ext uri="{FF2B5EF4-FFF2-40B4-BE49-F238E27FC236}">
                <a16:creationId xmlns:a16="http://schemas.microsoft.com/office/drawing/2014/main" id="{132ABA6E-4E91-5542-B4EA-AF1F6CA65D5C}"/>
              </a:ext>
            </a:extLst>
          </p:cNvPr>
          <p:cNvPicPr>
            <a:picLocks noGrp="1" noChangeAspect="1"/>
          </p:cNvPicPr>
          <p:nvPr>
            <p:ph type="pic" sz="quarter" idx="10"/>
          </p:nvPr>
        </p:nvPicPr>
        <p:blipFill>
          <a:blip r:embed="rId2"/>
          <a:srcRect t="12494" b="12494"/>
          <a:stretch>
            <a:fillRect/>
          </a:stretch>
        </p:blipFill>
        <p:spPr>
          <a:xfrm>
            <a:off x="280995" y="983779"/>
            <a:ext cx="8605860" cy="4672628"/>
          </a:xfrm>
        </p:spPr>
      </p:pic>
      <p:pic>
        <p:nvPicPr>
          <p:cNvPr id="10" name="Picture 9" descr="Logo&#10;&#10;Description automatically generated">
            <a:extLst>
              <a:ext uri="{FF2B5EF4-FFF2-40B4-BE49-F238E27FC236}">
                <a16:creationId xmlns:a16="http://schemas.microsoft.com/office/drawing/2014/main" id="{EEE17E53-001D-F945-97DD-2BB8B41A0E5F}"/>
              </a:ext>
            </a:extLst>
          </p:cNvPr>
          <p:cNvPicPr>
            <a:picLocks noChangeAspect="1"/>
          </p:cNvPicPr>
          <p:nvPr/>
        </p:nvPicPr>
        <p:blipFill>
          <a:blip r:embed="rId3"/>
          <a:stretch>
            <a:fillRect/>
          </a:stretch>
        </p:blipFill>
        <p:spPr>
          <a:xfrm>
            <a:off x="3164808" y="4810695"/>
            <a:ext cx="2668824" cy="379392"/>
          </a:xfrm>
          <a:prstGeom prst="rect">
            <a:avLst/>
          </a:prstGeom>
        </p:spPr>
      </p:pic>
      <p:grpSp>
        <p:nvGrpSpPr>
          <p:cNvPr id="15" name="Group 14">
            <a:extLst>
              <a:ext uri="{FF2B5EF4-FFF2-40B4-BE49-F238E27FC236}">
                <a16:creationId xmlns:a16="http://schemas.microsoft.com/office/drawing/2014/main" id="{1D5CAAE0-645D-714D-8551-B8200F9A7BB8}"/>
              </a:ext>
            </a:extLst>
          </p:cNvPr>
          <p:cNvGrpSpPr/>
          <p:nvPr/>
        </p:nvGrpSpPr>
        <p:grpSpPr>
          <a:xfrm>
            <a:off x="819089" y="1760582"/>
            <a:ext cx="7151194" cy="2013849"/>
            <a:chOff x="1061785" y="1104485"/>
            <a:chExt cx="6127544" cy="2085729"/>
          </a:xfrm>
        </p:grpSpPr>
        <p:sp>
          <p:nvSpPr>
            <p:cNvPr id="11" name="TextBox 10">
              <a:extLst>
                <a:ext uri="{FF2B5EF4-FFF2-40B4-BE49-F238E27FC236}">
                  <a16:creationId xmlns:a16="http://schemas.microsoft.com/office/drawing/2014/main" id="{AB135213-4E13-364F-A099-9922D9483237}"/>
                </a:ext>
              </a:extLst>
            </p:cNvPr>
            <p:cNvSpPr txBox="1"/>
            <p:nvPr/>
          </p:nvSpPr>
          <p:spPr>
            <a:xfrm>
              <a:off x="1061785" y="1292332"/>
              <a:ext cx="5516088" cy="1147543"/>
            </a:xfrm>
            <a:prstGeom prst="rect">
              <a:avLst/>
            </a:prstGeom>
            <a:noFill/>
          </p:spPr>
          <p:txBody>
            <a:bodyPr wrap="square" rtlCol="0">
              <a:spAutoFit/>
            </a:bodyPr>
            <a:lstStyle/>
            <a:p>
              <a:pPr algn="ctr" defTabSz="685800" fontAlgn="auto">
                <a:spcBef>
                  <a:spcPts val="0"/>
                </a:spcBef>
                <a:spcAft>
                  <a:spcPts val="0"/>
                </a:spcAft>
              </a:pPr>
              <a:r>
                <a:rPr lang="en-GB" sz="6600" b="1" dirty="0">
                  <a:solidFill>
                    <a:prstClr val="white"/>
                  </a:solidFill>
                  <a:latin typeface="Finlandica" pitchFamily="2" charset="77"/>
                </a:rPr>
                <a:t> </a:t>
              </a:r>
              <a:r>
                <a:rPr lang="en-GB" sz="4800" b="1" dirty="0">
                  <a:solidFill>
                    <a:prstClr val="white"/>
                  </a:solidFill>
                  <a:latin typeface="Finlandica" pitchFamily="2" charset="77"/>
                </a:rPr>
                <a:t>at </a:t>
              </a:r>
              <a:r>
                <a:rPr lang="en-GB" sz="6600" b="1" dirty="0">
                  <a:solidFill>
                    <a:prstClr val="white"/>
                  </a:solidFill>
                  <a:latin typeface="Finlandica" pitchFamily="2" charset="77"/>
                </a:rPr>
                <a:t>HOME</a:t>
              </a:r>
            </a:p>
          </p:txBody>
        </p:sp>
        <p:pic>
          <p:nvPicPr>
            <p:cNvPr id="13" name="Picture 12" descr="A picture containing drawing&#10;&#10;Description automatically generated">
              <a:extLst>
                <a:ext uri="{FF2B5EF4-FFF2-40B4-BE49-F238E27FC236}">
                  <a16:creationId xmlns:a16="http://schemas.microsoft.com/office/drawing/2014/main" id="{7DC6DB45-65E7-E947-A57A-C9C10325EA02}"/>
                </a:ext>
              </a:extLst>
            </p:cNvPr>
            <p:cNvPicPr>
              <a:picLocks noChangeAspect="1"/>
            </p:cNvPicPr>
            <p:nvPr/>
          </p:nvPicPr>
          <p:blipFill>
            <a:blip r:embed="rId4"/>
            <a:stretch>
              <a:fillRect/>
            </a:stretch>
          </p:blipFill>
          <p:spPr>
            <a:xfrm>
              <a:off x="3211413" y="1104485"/>
              <a:ext cx="1003715" cy="307769"/>
            </a:xfrm>
            <a:prstGeom prst="rect">
              <a:avLst/>
            </a:prstGeom>
          </p:spPr>
        </p:pic>
        <p:sp>
          <p:nvSpPr>
            <p:cNvPr id="16" name="TextBox 15">
              <a:extLst>
                <a:ext uri="{FF2B5EF4-FFF2-40B4-BE49-F238E27FC236}">
                  <a16:creationId xmlns:a16="http://schemas.microsoft.com/office/drawing/2014/main" id="{3E07B909-23B3-754F-8D0D-A2751F128D69}"/>
                </a:ext>
              </a:extLst>
            </p:cNvPr>
            <p:cNvSpPr txBox="1"/>
            <p:nvPr/>
          </p:nvSpPr>
          <p:spPr>
            <a:xfrm>
              <a:off x="1579404" y="1947042"/>
              <a:ext cx="5609925" cy="1243172"/>
            </a:xfrm>
            <a:prstGeom prst="rect">
              <a:avLst/>
            </a:prstGeom>
            <a:noFill/>
          </p:spPr>
          <p:txBody>
            <a:bodyPr wrap="square" rtlCol="0">
              <a:spAutoFit/>
            </a:bodyPr>
            <a:lstStyle/>
            <a:p>
              <a:pPr algn="ctr" defTabSz="685800" fontAlgn="auto">
                <a:spcBef>
                  <a:spcPts val="0"/>
                </a:spcBef>
                <a:spcAft>
                  <a:spcPts val="0"/>
                </a:spcAft>
              </a:pPr>
              <a:r>
                <a:rPr lang="en-GB" sz="4800" b="1" dirty="0">
                  <a:solidFill>
                    <a:prstClr val="white"/>
                  </a:solidFill>
                  <a:latin typeface="Finlandica" pitchFamily="2" charset="77"/>
                </a:rPr>
                <a:t>in </a:t>
              </a:r>
              <a:r>
                <a:rPr lang="en-GB" sz="7200" b="1" dirty="0">
                  <a:solidFill>
                    <a:prstClr val="white"/>
                  </a:solidFill>
                  <a:latin typeface="Finlandica" pitchFamily="2" charset="77"/>
                </a:rPr>
                <a:t>KAINUU</a:t>
              </a:r>
            </a:p>
          </p:txBody>
        </p:sp>
      </p:grpSp>
      <p:sp>
        <p:nvSpPr>
          <p:cNvPr id="14" name="TextBox 13">
            <a:extLst>
              <a:ext uri="{FF2B5EF4-FFF2-40B4-BE49-F238E27FC236}">
                <a16:creationId xmlns:a16="http://schemas.microsoft.com/office/drawing/2014/main" id="{43656059-F616-E64F-B0A0-B698EA7DF63F}"/>
              </a:ext>
            </a:extLst>
          </p:cNvPr>
          <p:cNvSpPr txBox="1"/>
          <p:nvPr/>
        </p:nvSpPr>
        <p:spPr>
          <a:xfrm>
            <a:off x="475860" y="4037246"/>
            <a:ext cx="8046720" cy="369332"/>
          </a:xfrm>
          <a:prstGeom prst="rect">
            <a:avLst/>
          </a:prstGeom>
          <a:noFill/>
        </p:spPr>
        <p:txBody>
          <a:bodyPr wrap="square" rtlCol="0">
            <a:spAutoFit/>
          </a:bodyPr>
          <a:lstStyle/>
          <a:p>
            <a:pPr algn="ctr" defTabSz="685800" fontAlgn="auto">
              <a:spcBef>
                <a:spcPts val="0"/>
              </a:spcBef>
              <a:spcAft>
                <a:spcPts val="0"/>
              </a:spcAft>
            </a:pPr>
            <a:r>
              <a:rPr lang="en-GB" b="1" dirty="0">
                <a:solidFill>
                  <a:prstClr val="white"/>
                </a:solidFill>
                <a:latin typeface="Finlandica" pitchFamily="2" charset="77"/>
              </a:rPr>
              <a:t>INTERNATIONAL INFO FOR PROFESSIONALS, STUDENTS AND FAMILIES</a:t>
            </a:r>
          </a:p>
        </p:txBody>
      </p:sp>
    </p:spTree>
    <p:extLst>
      <p:ext uri="{BB962C8B-B14F-4D97-AF65-F5344CB8AC3E}">
        <p14:creationId xmlns:p14="http://schemas.microsoft.com/office/powerpoint/2010/main" val="7331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132995"/>
            <a:ext cx="2433346" cy="2725005"/>
          </a:xfrm>
          <a:prstGeom prst="rect">
            <a:avLst/>
          </a:prstGeom>
        </p:spPr>
      </p:pic>
      <p:sp>
        <p:nvSpPr>
          <p:cNvPr id="2" name="Otsikko 1"/>
          <p:cNvSpPr>
            <a:spLocks noGrp="1"/>
          </p:cNvSpPr>
          <p:nvPr>
            <p:ph type="title"/>
          </p:nvPr>
        </p:nvSpPr>
        <p:spPr/>
        <p:txBody>
          <a:bodyPr/>
          <a:lstStyle/>
          <a:p>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r>
              <a:rPr lang="en-GB" b="1">
                <a:ea typeface="Times New Roman" panose="02020603050405020304" pitchFamily="18" charset="0"/>
                <a:cs typeface="Times New Roman" panose="02020603050405020304" pitchFamily="18" charset="0"/>
              </a:rPr>
              <a:t>Pre-primary education</a:t>
            </a: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endParaRPr lang="en-GB" dirty="0"/>
          </a:p>
        </p:txBody>
      </p:sp>
      <p:sp>
        <p:nvSpPr>
          <p:cNvPr id="4" name="Suorakulmio 3"/>
          <p:cNvSpPr/>
          <p:nvPr/>
        </p:nvSpPr>
        <p:spPr>
          <a:xfrm>
            <a:off x="1403648" y="612845"/>
            <a:ext cx="7128792" cy="5632311"/>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Pre-primary education takes place during the year preceding primary education.</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According to the Basic Education Act (section 26a), the parent or carer shall ensure that the child participates in pre-primary education or other activity in which the aims of pre-primary education are attained.</a:t>
            </a:r>
            <a:endParaRPr lang="en-GB" b="1" dirty="0">
              <a:latin typeface="+mn-lt"/>
            </a:endParaRPr>
          </a:p>
          <a:p>
            <a:pPr marL="342900" lvl="0" indent="-342900">
              <a:spcAft>
                <a:spcPts val="0"/>
              </a:spcAft>
              <a:buFont typeface="Symbol" panose="05050102010706020507" pitchFamily="18" charset="2"/>
              <a:buChar char=""/>
            </a:pPr>
            <a:r>
              <a:rPr lang="en-GB" b="1" dirty="0">
                <a:latin typeface="Calibri"/>
                <a:ea typeface="Times New Roman" panose="02020603050405020304" pitchFamily="18" charset="0"/>
                <a:cs typeface="Times New Roman" panose="02020603050405020304" pitchFamily="18" charset="0"/>
              </a:rPr>
              <a:t>The aim of pre-primary education is to support the child</a:t>
            </a:r>
            <a:r>
              <a:rPr lang="en-GB" b="1" dirty="0">
                <a:latin typeface="Times New Roman"/>
                <a:ea typeface="Times New Roman" panose="02020603050405020304" pitchFamily="18" charset="0"/>
                <a:cs typeface="Times New Roman" panose="02020603050405020304" pitchFamily="18" charset="0"/>
              </a:rPr>
              <a:t>’</a:t>
            </a:r>
            <a:r>
              <a:rPr lang="en-GB" b="1" dirty="0">
                <a:latin typeface="+mn-lt"/>
                <a:ea typeface="Times New Roman" panose="02020603050405020304" pitchFamily="18" charset="0"/>
                <a:cs typeface="Times New Roman" panose="02020603050405020304" pitchFamily="18" charset="0"/>
              </a:rPr>
              <a:t>s learning, development and growth and to prepare the child for school. </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Arial" panose="020B0604020202020204" pitchFamily="34" charset="0"/>
              </a:rPr>
              <a:t>The methods used in pre-primary education are play, experimenting and studying as well as creative activities with adults and peers. </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Arial" panose="020B0604020202020204" pitchFamily="34" charset="0"/>
              </a:rPr>
              <a:t>Cooperation between parents/carers, children and </a:t>
            </a:r>
          </a:p>
          <a:p>
            <a:pPr marL="342900" lvl="0" indent="-342900">
              <a:spcAft>
                <a:spcPts val="0"/>
              </a:spcAft>
            </a:pPr>
            <a:r>
              <a:rPr lang="en-GB" b="1" dirty="0">
                <a:latin typeface="+mn-lt"/>
                <a:ea typeface="Times New Roman" panose="02020603050405020304" pitchFamily="18" charset="0"/>
                <a:cs typeface="Arial" panose="020B0604020202020204" pitchFamily="34" charset="0"/>
              </a:rPr>
              <a:t>	pre-primary education staff is important.  </a:t>
            </a:r>
          </a:p>
          <a:p>
            <a:pPr marL="342900" lvl="0" indent="-342900">
              <a:spcAft>
                <a:spcPts val="0"/>
              </a:spcAft>
              <a:buFont typeface="Symbol" panose="05050102010706020507" pitchFamily="18" charset="2"/>
              <a:buChar char=""/>
            </a:pPr>
            <a:r>
              <a:rPr lang="en-GB" b="1" dirty="0">
                <a:latin typeface="+mn-lt"/>
              </a:rPr>
              <a:t>Cooperation takes place by means of discussions, information bulletins, parents’ evenings and events. Information is provided through websites, blogs, social media, and various types of electronic services and applications as decided by each municipality. </a:t>
            </a:r>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8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132995"/>
            <a:ext cx="2433346" cy="2725005"/>
          </a:xfrm>
          <a:prstGeom prst="rect">
            <a:avLst/>
          </a:prstGeom>
        </p:spPr>
      </p:pic>
      <p:sp>
        <p:nvSpPr>
          <p:cNvPr id="2" name="Otsikko 1"/>
          <p:cNvSpPr>
            <a:spLocks noGrp="1"/>
          </p:cNvSpPr>
          <p:nvPr>
            <p:ph type="title"/>
          </p:nvPr>
        </p:nvSpPr>
        <p:spPr/>
        <p:txBody>
          <a:bodyPr/>
          <a:lstStyle/>
          <a:p>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r>
              <a:rPr lang="en-GB" b="1">
                <a:ea typeface="Times New Roman" panose="02020603050405020304" pitchFamily="18" charset="0"/>
                <a:cs typeface="Times New Roman" panose="02020603050405020304" pitchFamily="18" charset="0"/>
              </a:rPr>
              <a:t>Pre-primary education</a:t>
            </a: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endParaRPr lang="en-GB" dirty="0"/>
          </a:p>
        </p:txBody>
      </p:sp>
      <p:sp>
        <p:nvSpPr>
          <p:cNvPr id="4" name="Suorakulmio 3"/>
          <p:cNvSpPr/>
          <p:nvPr/>
        </p:nvSpPr>
        <p:spPr>
          <a:xfrm>
            <a:off x="1403648" y="612845"/>
            <a:ext cx="6120680" cy="6463308"/>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lvl="0">
              <a:spcAft>
                <a:spcPts val="0"/>
              </a:spcAft>
            </a:pPr>
            <a:endParaRPr lang="en-GB" b="1" dirty="0">
              <a:ea typeface="Times New Roman" panose="02020603050405020304" pitchFamily="18" charset="0"/>
              <a:cs typeface="Times New Roman" panose="02020603050405020304" pitchFamily="18" charset="0"/>
            </a:endParaRPr>
          </a:p>
          <a:p>
            <a:pPr lvl="0">
              <a:spcAft>
                <a:spcPts val="0"/>
              </a:spcAft>
            </a:pPr>
            <a:endParaRPr lang="en-GB" b="1" dirty="0">
              <a:ea typeface="Times New Roman" panose="02020603050405020304" pitchFamily="18" charset="0"/>
              <a:cs typeface="Times New Roman" panose="02020603050405020304" pitchFamily="18" charset="0"/>
            </a:endParaRPr>
          </a:p>
          <a:p>
            <a:pPr lvl="0">
              <a:spcAft>
                <a:spcPts val="0"/>
              </a:spcAft>
            </a:pPr>
            <a:endParaRPr lang="en-GB" b="1" dirty="0">
              <a:ea typeface="Times New Roman" panose="02020603050405020304" pitchFamily="18" charset="0"/>
              <a:cs typeface="Times New Roman" panose="02020603050405020304" pitchFamily="18" charset="0"/>
            </a:endParaRPr>
          </a:p>
          <a:p>
            <a:pPr marL="342900" indent="-342900">
              <a:spcAft>
                <a:spcPts val="0"/>
              </a:spcAft>
              <a:buFont typeface="Symbol" panose="05050102010706020507" pitchFamily="18" charset="2"/>
              <a:buChar char=""/>
            </a:pPr>
            <a:r>
              <a:rPr lang="en-GB" b="1" dirty="0">
                <a:ea typeface="Times New Roman" panose="02020603050405020304" pitchFamily="18" charset="0"/>
                <a:cs typeface="Arial" panose="020B0604020202020204" pitchFamily="34" charset="0"/>
              </a:rPr>
              <a:t>A pre-primary education plan is prepared in cooperation with the child and the parents/carers.  </a:t>
            </a:r>
          </a:p>
          <a:p>
            <a:pPr marL="342900" indent="-342900">
              <a:spcAft>
                <a:spcPts val="0"/>
              </a:spcAft>
              <a:buFont typeface="Symbol" panose="05050102010706020507" pitchFamily="18" charset="2"/>
              <a:buChar char=""/>
            </a:pPr>
            <a:r>
              <a:rPr lang="en-GB" b="1" dirty="0">
                <a:ea typeface="Times New Roman" panose="02020603050405020304" pitchFamily="18" charset="0"/>
                <a:cs typeface="Arial" panose="020B0604020202020204" pitchFamily="34" charset="0"/>
              </a:rPr>
              <a:t>The growth and learning objectives of the child, teaching arrangements, and the support and guidance needed by the child shall be entered in the plan.</a:t>
            </a:r>
          </a:p>
          <a:p>
            <a:pPr marL="342900" indent="-342900">
              <a:spcAft>
                <a:spcPts val="0"/>
              </a:spcAft>
              <a:buFont typeface="Symbol" panose="05050102010706020507" pitchFamily="18" charset="2"/>
              <a:buChar char=""/>
            </a:pPr>
            <a:endParaRPr lang="en-GB" b="1" dirty="0">
              <a:ea typeface="Times New Roman" panose="02020603050405020304" pitchFamily="18" charset="0"/>
              <a:cs typeface="Arial" panose="020B0604020202020204" pitchFamily="34" charset="0"/>
            </a:endParaRPr>
          </a:p>
          <a:p>
            <a:pPr marL="342900" indent="-342900">
              <a:spcAft>
                <a:spcPts val="0"/>
              </a:spcAft>
              <a:buFont typeface="Symbol" panose="05050102010706020507" pitchFamily="18" charset="2"/>
              <a:buChar char=""/>
            </a:pPr>
            <a:endParaRPr lang="en-GB" b="1" dirty="0">
              <a:ea typeface="Times New Roman" panose="02020603050405020304" pitchFamily="18" charset="0"/>
              <a:cs typeface="Arial" panose="020B0604020202020204" pitchFamily="34" charset="0"/>
            </a:endParaRPr>
          </a:p>
          <a:p>
            <a:pPr marL="285750" indent="-285750">
              <a:spcAft>
                <a:spcPts val="0"/>
              </a:spcAft>
              <a:buFont typeface="Arial" panose="020B0604020202020204" pitchFamily="34" charset="0"/>
              <a:buChar char="•"/>
            </a:pPr>
            <a:r>
              <a:rPr lang="en-GB" b="1" dirty="0"/>
              <a:t>The information on the child recorded during pre-primary education will be transferred for use in basic education (by the permission of parents/carers) to enable a continuous school path. </a:t>
            </a:r>
            <a:endParaRPr lang="en-GB" b="1" dirty="0">
              <a:ea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en-GB" b="1" dirty="0"/>
              <a:t>A </a:t>
            </a:r>
            <a:r>
              <a:rPr lang="en-GB" b="1" dirty="0" err="1"/>
              <a:t>multiprofessional</a:t>
            </a:r>
            <a:r>
              <a:rPr lang="en-GB" b="1" dirty="0"/>
              <a:t> team will make an overall assessment of the child’s preparedness to start mainstream education, instruction preparing for basic education, or special education.</a:t>
            </a:r>
          </a:p>
          <a:p>
            <a:pPr lvl="0">
              <a:spcAft>
                <a:spcPts val="0"/>
              </a:spcAft>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37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r>
              <a:rPr lang="en-GB" b="1">
                <a:ea typeface="Times New Roman" panose="02020603050405020304" pitchFamily="18" charset="0"/>
                <a:cs typeface="Times New Roman" panose="02020603050405020304" pitchFamily="18" charset="0"/>
              </a:rPr>
              <a:t>Pre-primary education</a:t>
            </a: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endParaRPr lang="en-GB" dirty="0"/>
          </a:p>
        </p:txBody>
      </p:sp>
      <p:sp>
        <p:nvSpPr>
          <p:cNvPr id="4" name="Suorakulmio 3"/>
          <p:cNvSpPr/>
          <p:nvPr/>
        </p:nvSpPr>
        <p:spPr>
          <a:xfrm>
            <a:off x="1403648" y="612845"/>
            <a:ext cx="7632848" cy="4185761"/>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b="1" dirty="0">
              <a:latin typeface="+mn-lt"/>
              <a:ea typeface="Times New Roman" panose="02020603050405020304" pitchFamily="18" charset="0"/>
              <a:cs typeface="Times New Roman" panose="02020603050405020304" pitchFamily="18" charset="0"/>
            </a:endParaRPr>
          </a:p>
          <a:p>
            <a:pPr lvl="0" algn="ctr">
              <a:spcAft>
                <a:spcPts val="0"/>
              </a:spcAft>
            </a:pPr>
            <a:endParaRPr lang="en-GB" b="1" dirty="0">
              <a:latin typeface="+mn-lt"/>
            </a:endParaRPr>
          </a:p>
          <a:p>
            <a:pPr lvl="0" algn="ctr">
              <a:spcAft>
                <a:spcPts val="0"/>
              </a:spcAft>
            </a:pPr>
            <a:endParaRPr lang="en-GB" b="1" dirty="0">
              <a:latin typeface="+mn-lt"/>
            </a:endParaRPr>
          </a:p>
          <a:p>
            <a:pPr lvl="0" algn="ctr">
              <a:spcAft>
                <a:spcPts val="0"/>
              </a:spcAft>
            </a:pPr>
            <a:r>
              <a:rPr lang="en-GB" b="1" dirty="0">
                <a:latin typeface="+mn-lt"/>
              </a:rPr>
              <a:t>Integrative instruction – Multidisciplinary modules – Interests of the child</a:t>
            </a:r>
          </a:p>
          <a:p>
            <a:pPr lvl="0">
              <a:spcAft>
                <a:spcPts val="0"/>
              </a:spcAft>
            </a:pPr>
            <a:endParaRPr lang="en-GB" b="1" dirty="0">
              <a:latin typeface="+mn-lt"/>
              <a:ea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en-GB" sz="2000" b="1" dirty="0">
                <a:latin typeface="+mn-lt"/>
                <a:ea typeface="Times New Roman" panose="02020603050405020304" pitchFamily="18" charset="0"/>
                <a:cs typeface="Times New Roman" panose="02020603050405020304" pitchFamily="18" charset="0"/>
              </a:rPr>
              <a:t>Music, visual arts, crafts, verbal and physical expression</a:t>
            </a:r>
          </a:p>
          <a:p>
            <a:pPr marL="285750" lvl="0" indent="-285750">
              <a:spcAft>
                <a:spcPts val="0"/>
              </a:spcAft>
              <a:buFont typeface="Arial" panose="020B0604020202020204" pitchFamily="34" charset="0"/>
              <a:buChar char="•"/>
            </a:pPr>
            <a:r>
              <a:rPr lang="en-GB" sz="2000" b="1" dirty="0">
                <a:latin typeface="+mn-lt"/>
                <a:ea typeface="Times New Roman" panose="02020603050405020304" pitchFamily="18" charset="0"/>
                <a:cs typeface="Times New Roman" panose="02020603050405020304" pitchFamily="18" charset="0"/>
              </a:rPr>
              <a:t>Linguistic skills</a:t>
            </a:r>
          </a:p>
          <a:p>
            <a:pPr marL="285750" lvl="0" indent="-285750">
              <a:spcAft>
                <a:spcPts val="0"/>
              </a:spcAft>
              <a:buFont typeface="Arial" panose="020B0604020202020204" pitchFamily="34" charset="0"/>
              <a:buChar char="•"/>
            </a:pPr>
            <a:r>
              <a:rPr lang="en-GB" sz="2000" b="1" dirty="0">
                <a:latin typeface="+mn-lt"/>
                <a:ea typeface="Times New Roman" panose="02020603050405020304" pitchFamily="18" charset="0"/>
                <a:cs typeface="Times New Roman" panose="02020603050405020304" pitchFamily="18" charset="0"/>
              </a:rPr>
              <a:t>Historical, social, ethical and religious education</a:t>
            </a:r>
          </a:p>
          <a:p>
            <a:pPr marL="285750" lvl="0" indent="-285750">
              <a:spcAft>
                <a:spcPts val="0"/>
              </a:spcAft>
              <a:buFont typeface="Arial" panose="020B0604020202020204" pitchFamily="34" charset="0"/>
              <a:buChar char="•"/>
            </a:pPr>
            <a:r>
              <a:rPr lang="en-GB" sz="2000" b="1" dirty="0">
                <a:latin typeface="+mn-lt"/>
                <a:ea typeface="Times New Roman" panose="02020603050405020304" pitchFamily="18" charset="0"/>
                <a:cs typeface="Times New Roman" panose="02020603050405020304" pitchFamily="18" charset="0"/>
              </a:rPr>
              <a:t>Mathematical skills, technological and environmental education</a:t>
            </a:r>
          </a:p>
          <a:p>
            <a:pPr marL="285750" lvl="0" indent="-285750">
              <a:spcAft>
                <a:spcPts val="0"/>
              </a:spcAft>
              <a:buFont typeface="Arial" panose="020B0604020202020204" pitchFamily="34" charset="0"/>
              <a:buChar char="•"/>
            </a:pPr>
            <a:r>
              <a:rPr lang="en-GB" sz="2000" b="1" dirty="0">
                <a:latin typeface="+mn-lt"/>
                <a:ea typeface="Times New Roman" panose="02020603050405020304" pitchFamily="18" charset="0"/>
                <a:cs typeface="Times New Roman" panose="02020603050405020304" pitchFamily="18" charset="0"/>
              </a:rPr>
              <a:t>Physical education, food and moderate consumption, well-being, health and safety</a:t>
            </a:r>
          </a:p>
          <a:p>
            <a:pPr lvl="0">
              <a:spcAft>
                <a:spcPts val="0"/>
              </a:spcAft>
            </a:pPr>
            <a:r>
              <a:rPr lang="en-GB" sz="2000" dirty="0"/>
              <a:t> </a:t>
            </a:r>
          </a:p>
        </p:txBody>
      </p:sp>
    </p:spTree>
    <p:extLst>
      <p:ext uri="{BB962C8B-B14F-4D97-AF65-F5344CB8AC3E}">
        <p14:creationId xmlns:p14="http://schemas.microsoft.com/office/powerpoint/2010/main" val="108353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9" y="3772956"/>
            <a:ext cx="2327191" cy="2606126"/>
          </a:xfrm>
          <a:prstGeom prst="rect">
            <a:avLst/>
          </a:prstGeom>
        </p:spPr>
      </p:pic>
      <p:sp>
        <p:nvSpPr>
          <p:cNvPr id="2" name="Otsikko 1"/>
          <p:cNvSpPr>
            <a:spLocks noGrp="1"/>
          </p:cNvSpPr>
          <p:nvPr>
            <p:ph type="title"/>
          </p:nvPr>
        </p:nvSpPr>
        <p:spPr/>
        <p:txBody>
          <a:bodyPr/>
          <a:lstStyle/>
          <a:p>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r>
              <a:rPr lang="en-GB" b="1">
                <a:ea typeface="Times New Roman" panose="02020603050405020304" pitchFamily="18" charset="0"/>
                <a:cs typeface="Times New Roman" panose="02020603050405020304" pitchFamily="18" charset="0"/>
              </a:rPr>
              <a:t>Pre-primary education</a:t>
            </a: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br>
              <a:rPr lang="en-GB" b="1">
                <a:ea typeface="Times New Roman" panose="02020603050405020304" pitchFamily="18" charset="0"/>
                <a:cs typeface="Times New Roman" panose="02020603050405020304" pitchFamily="18" charset="0"/>
              </a:rPr>
            </a:br>
            <a:endParaRPr lang="en-GB" dirty="0"/>
          </a:p>
        </p:txBody>
      </p:sp>
      <p:sp>
        <p:nvSpPr>
          <p:cNvPr id="4" name="Suorakulmio 3"/>
          <p:cNvSpPr/>
          <p:nvPr/>
        </p:nvSpPr>
        <p:spPr>
          <a:xfrm>
            <a:off x="1403648" y="612845"/>
            <a:ext cx="6120680" cy="1200329"/>
          </a:xfrm>
          <a:prstGeom prst="rect">
            <a:avLst/>
          </a:prstGeom>
        </p:spPr>
        <p:txBody>
          <a:bodyPr wrap="square">
            <a:spAutoFit/>
          </a:bodyPr>
          <a:lstStyle/>
          <a:p>
            <a:pPr marL="342900" lvl="0" indent="-342900">
              <a:spcAft>
                <a:spcPts val="0"/>
              </a:spcAft>
              <a:buFont typeface="Symbol" panose="05050102010706020507" pitchFamily="18" charset="2"/>
              <a:buChar char=""/>
            </a:pPr>
            <a:endParaRPr lang="fi-FI"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fi-FI"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fi-FI" b="1"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fi-FI" b="1" dirty="0">
              <a:ea typeface="Times New Roman" panose="02020603050405020304" pitchFamily="18" charset="0"/>
              <a:cs typeface="Times New Roman" panose="02020603050405020304" pitchFamily="18" charset="0"/>
            </a:endParaRPr>
          </a:p>
        </p:txBody>
      </p:sp>
      <p:sp>
        <p:nvSpPr>
          <p:cNvPr id="3" name="Suorakulmio 2"/>
          <p:cNvSpPr/>
          <p:nvPr/>
        </p:nvSpPr>
        <p:spPr>
          <a:xfrm>
            <a:off x="1403648" y="1916832"/>
            <a:ext cx="6480720" cy="5109091"/>
          </a:xfrm>
          <a:prstGeom prst="rect">
            <a:avLst/>
          </a:prstGeom>
        </p:spPr>
        <p:txBody>
          <a:bodyPr wrap="square">
            <a:spAutoFit/>
          </a:bodyPr>
          <a:lstStyle/>
          <a:p>
            <a:pPr marL="342900" lvl="0" indent="-342900">
              <a:spcAft>
                <a:spcPts val="0"/>
              </a:spcAft>
              <a:buFont typeface="Symbol" panose="05050102010706020507" pitchFamily="18" charset="2"/>
              <a:buChar char=""/>
            </a:pPr>
            <a:r>
              <a:rPr lang="en-GB" b="1" dirty="0">
                <a:solidFill>
                  <a:prstClr val="black"/>
                </a:solidFill>
                <a:latin typeface="Calibri"/>
                <a:ea typeface="Times New Roman" panose="02020603050405020304" pitchFamily="18" charset="0"/>
                <a:cs typeface="Times New Roman" panose="02020603050405020304" pitchFamily="18" charset="0"/>
              </a:rPr>
              <a:t>Pre-primary education (4 h/day) is free of charge. </a:t>
            </a:r>
          </a:p>
          <a:p>
            <a:pPr marL="342900" lvl="0" indent="-342900">
              <a:spcAft>
                <a:spcPts val="0"/>
              </a:spcAft>
              <a:buFont typeface="Symbol" panose="05050102010706020507" pitchFamily="18" charset="2"/>
              <a:buChar char=""/>
            </a:pPr>
            <a:r>
              <a:rPr lang="en-GB" b="1" dirty="0">
                <a:solidFill>
                  <a:prstClr val="black"/>
                </a:solidFill>
                <a:latin typeface="Calibri"/>
                <a:ea typeface="Times New Roman" panose="02020603050405020304" pitchFamily="18" charset="0"/>
                <a:cs typeface="Times New Roman" panose="02020603050405020304" pitchFamily="18" charset="0"/>
              </a:rPr>
              <a:t>If the child is also in day care, a client fee for early childhood education and care is charged. </a:t>
            </a:r>
          </a:p>
          <a:p>
            <a:pPr marL="342900" lvl="0" indent="-342900">
              <a:spcAft>
                <a:spcPts val="0"/>
              </a:spcAft>
              <a:buFont typeface="Symbol" panose="05050102010706020507" pitchFamily="18" charset="2"/>
              <a:buChar char=""/>
            </a:pPr>
            <a:r>
              <a:rPr lang="en-GB" b="1" dirty="0">
                <a:solidFill>
                  <a:prstClr val="black"/>
                </a:solidFill>
                <a:latin typeface="Calibri"/>
                <a:ea typeface="Times New Roman" panose="02020603050405020304" pitchFamily="18" charset="0"/>
                <a:cs typeface="Times New Roman" panose="02020603050405020304" pitchFamily="18" charset="0"/>
              </a:rPr>
              <a:t>The fee is determined according to the family income and hours spent in day care.</a:t>
            </a:r>
          </a:p>
          <a:p>
            <a:pPr marL="342900" lvl="0" indent="-342900">
              <a:spcAft>
                <a:spcPts val="0"/>
              </a:spcAft>
              <a:buFont typeface="Symbol" panose="05050102010706020507" pitchFamily="18" charset="2"/>
              <a:buChar char=""/>
            </a:pPr>
            <a:r>
              <a:rPr lang="en-GB" b="1" dirty="0">
                <a:solidFill>
                  <a:prstClr val="black"/>
                </a:solidFill>
                <a:latin typeface="Calibri"/>
                <a:ea typeface="Times New Roman" panose="02020603050405020304" pitchFamily="18" charset="0"/>
                <a:cs typeface="Arial" panose="020B0604020202020204" pitchFamily="34" charset="0"/>
              </a:rPr>
              <a:t>Pre-primary education follows the school holidays.</a:t>
            </a:r>
          </a:p>
          <a:p>
            <a:pPr marL="342900" lvl="0" indent="-342900">
              <a:spcAft>
                <a:spcPts val="0"/>
              </a:spcAft>
              <a:buFont typeface="Symbol" panose="05050102010706020507" pitchFamily="18" charset="2"/>
              <a:buChar char=""/>
            </a:pPr>
            <a:endParaRPr lang="en-GB" b="1" dirty="0">
              <a:solidFill>
                <a:prstClr val="black"/>
              </a:solidFill>
              <a:latin typeface="Calibri"/>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endParaRPr lang="en-GB" b="1" dirty="0">
              <a:solidFill>
                <a:prstClr val="black"/>
              </a:solidFill>
              <a:latin typeface="Calibri"/>
              <a:ea typeface="Times New Roman" panose="02020603050405020304" pitchFamily="18" charset="0"/>
              <a:cs typeface="Arial" panose="020B0604020202020204" pitchFamily="34" charset="0"/>
            </a:endParaRPr>
          </a:p>
          <a:p>
            <a:r>
              <a:rPr lang="fi-FI" sz="1600" dirty="0">
                <a:hlinkClick r:id="rId4"/>
              </a:rPr>
              <a:t>Kajaanin kaupungin esiopetus – infoa huoltajille </a:t>
            </a:r>
            <a:r>
              <a:rPr lang="en-GB" sz="1600" dirty="0"/>
              <a:t> </a:t>
            </a:r>
          </a:p>
          <a:p>
            <a:endParaRPr lang="en-GB" sz="1600" dirty="0"/>
          </a:p>
          <a:p>
            <a:r>
              <a:rPr lang="en-GB" sz="1600" dirty="0">
                <a:hlinkClick r:id="rId4"/>
              </a:rPr>
              <a:t>Pre-primary education in </a:t>
            </a:r>
            <a:r>
              <a:rPr lang="en-GB" sz="1600" dirty="0" err="1">
                <a:hlinkClick r:id="rId4"/>
              </a:rPr>
              <a:t>Kajaani</a:t>
            </a:r>
            <a:r>
              <a:rPr lang="en-GB" sz="1600" dirty="0">
                <a:hlinkClick r:id="rId4"/>
              </a:rPr>
              <a:t> – information for parents/carers (English)</a:t>
            </a:r>
          </a:p>
          <a:p>
            <a:endParaRPr lang="en-GB" sz="1600" dirty="0"/>
          </a:p>
          <a:p>
            <a:r>
              <a:rPr lang="fi-FI" sz="1600" dirty="0">
                <a:hlinkClick r:id="rId5"/>
              </a:rPr>
              <a:t>Kajaanin kaupungin esiopetus – infoa huoltajille (arabia)</a:t>
            </a:r>
            <a:endParaRPr lang="fi-FI" sz="1600" dirty="0"/>
          </a:p>
          <a:p>
            <a:endParaRPr lang="fi-FI" sz="1600" dirty="0"/>
          </a:p>
          <a:p>
            <a:r>
              <a:rPr lang="fi-FI" sz="1600" dirty="0">
                <a:hlinkClick r:id="rId6"/>
              </a:rPr>
              <a:t>Kajaanin kaupungin esiopetus – infoa huoltajille (venäjä)</a:t>
            </a:r>
            <a:endParaRPr lang="fi-FI" sz="1600" dirty="0"/>
          </a:p>
          <a:p>
            <a:pPr marL="342900" lvl="0" indent="-342900">
              <a:spcAft>
                <a:spcPts val="0"/>
              </a:spcAft>
            </a:pPr>
            <a:endParaRPr lang="en-GB" b="1" dirty="0">
              <a:solidFill>
                <a:prstClr val="black"/>
              </a:solidFill>
              <a:latin typeface="Calibri"/>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endParaRPr lang="en-GB" b="1" dirty="0">
              <a:solidFill>
                <a:prstClr val="black"/>
              </a:solidFill>
              <a:latin typeface="Calibri"/>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dirty="0">
              <a:solidFill>
                <a:srgbClr val="216DB0"/>
              </a:solidFill>
              <a:latin typeface="Arial" panose="020B0604020202020204" pitchFamily="34" charset="0"/>
              <a:ea typeface="Times New Roman" panose="02020603050405020304" pitchFamily="18" charset="0"/>
              <a:cs typeface="Arial" panose="020B0604020202020204" pitchFamily="34" charset="0"/>
              <a:hlinkClick r:id="rId4"/>
            </a:endParaRPr>
          </a:p>
        </p:txBody>
      </p:sp>
    </p:spTree>
    <p:extLst>
      <p:ext uri="{BB962C8B-B14F-4D97-AF65-F5344CB8AC3E}">
        <p14:creationId xmlns:p14="http://schemas.microsoft.com/office/powerpoint/2010/main" val="355449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362" y="5013176"/>
            <a:ext cx="1366637" cy="1822182"/>
          </a:xfrm>
          <a:prstGeom prst="rect">
            <a:avLst/>
          </a:prstGeom>
        </p:spPr>
      </p:pic>
      <p:sp>
        <p:nvSpPr>
          <p:cNvPr id="2" name="Otsikko 1"/>
          <p:cNvSpPr>
            <a:spLocks noGrp="1"/>
          </p:cNvSpPr>
          <p:nvPr>
            <p:ph type="title"/>
          </p:nvPr>
        </p:nvSpPr>
        <p:spPr/>
        <p:txBody>
          <a:bodyPr/>
          <a:lstStyle/>
          <a:p>
            <a:pPr marL="457200" algn="l">
              <a:spcAft>
                <a:spcPts val="0"/>
              </a:spcAft>
            </a:pPr>
            <a:br>
              <a:rPr lang="fi-FI" sz="6000" b="1" dirty="0">
                <a:ea typeface="Times New Roman" panose="02020603050405020304" pitchFamily="18" charset="0"/>
                <a:cs typeface="Times New Roman" panose="02020603050405020304" pitchFamily="18" charset="0"/>
              </a:rPr>
            </a:br>
            <a:br>
              <a:rPr lang="fi-FI" sz="6000" b="1" dirty="0">
                <a:ea typeface="Times New Roman" panose="02020603050405020304" pitchFamily="18" charset="0"/>
                <a:cs typeface="Times New Roman" panose="02020603050405020304" pitchFamily="18" charset="0"/>
              </a:rPr>
            </a:br>
            <a:br>
              <a:rPr lang="fi-FI" sz="6000" b="1" dirty="0">
                <a:ea typeface="Times New Roman" panose="02020603050405020304" pitchFamily="18" charset="0"/>
                <a:cs typeface="Times New Roman" panose="02020603050405020304" pitchFamily="18" charset="0"/>
              </a:rPr>
            </a:br>
            <a:br>
              <a:rPr lang="fi-FI" sz="6000" b="1" dirty="0">
                <a:ea typeface="Times New Roman" panose="02020603050405020304" pitchFamily="18" charset="0"/>
                <a:cs typeface="Times New Roman" panose="02020603050405020304" pitchFamily="18" charset="0"/>
              </a:rPr>
            </a:br>
            <a:endParaRPr lang="fi-FI" sz="1800" b="1" dirty="0">
              <a:latin typeface="+mn-lt"/>
              <a:ea typeface="Times New Roman" panose="02020603050405020304" pitchFamily="18" charset="0"/>
              <a:cs typeface="Times New Roman" panose="02020603050405020304" pitchFamily="18" charset="0"/>
            </a:endParaRPr>
          </a:p>
        </p:txBody>
      </p:sp>
      <p:sp>
        <p:nvSpPr>
          <p:cNvPr id="7" name="Suorakulmio 6"/>
          <p:cNvSpPr/>
          <p:nvPr/>
        </p:nvSpPr>
        <p:spPr>
          <a:xfrm>
            <a:off x="827584" y="-387424"/>
            <a:ext cx="8064896" cy="7909858"/>
          </a:xfrm>
          <a:prstGeom prst="rect">
            <a:avLst/>
          </a:prstGeom>
        </p:spPr>
        <p:txBody>
          <a:bodyPr wrap="square">
            <a:spAutoFit/>
          </a:bodyPr>
          <a:lstStyle/>
          <a:p>
            <a:endParaRPr lang="en-GB" sz="3600" b="1" dirty="0">
              <a:ea typeface="Times New Roman" panose="02020603050405020304" pitchFamily="18" charset="0"/>
              <a:cs typeface="Times New Roman" panose="02020603050405020304" pitchFamily="18" charset="0"/>
            </a:endParaRPr>
          </a:p>
          <a:p>
            <a:endParaRPr lang="en-GB" sz="4000" b="1" dirty="0">
              <a:latin typeface="+mn-lt"/>
              <a:ea typeface="Times New Roman" panose="02020603050405020304" pitchFamily="18" charset="0"/>
              <a:cs typeface="Times New Roman" panose="02020603050405020304" pitchFamily="18" charset="0"/>
            </a:endParaRPr>
          </a:p>
          <a:p>
            <a:pPr lvl="0" algn="ctr">
              <a:spcAft>
                <a:spcPts val="0"/>
              </a:spcAft>
            </a:pPr>
            <a:r>
              <a:rPr lang="en-GB" sz="4000" b="1" dirty="0">
                <a:latin typeface="+mn-lt"/>
                <a:ea typeface="Times New Roman" panose="02020603050405020304" pitchFamily="18" charset="0"/>
                <a:cs typeface="Times New Roman" panose="02020603050405020304" pitchFamily="18" charset="0"/>
              </a:rPr>
              <a:t>Multi-cultural early childhood education and care and pre-primary education</a:t>
            </a:r>
            <a:r>
              <a:rPr lang="en-GB" dirty="0">
                <a:solidFill>
                  <a:srgbClr val="833C0B"/>
                </a:solidFill>
                <a:ea typeface="Times New Roman" panose="02020603050405020304" pitchFamily="18" charset="0"/>
                <a:cs typeface="Times New Roman" panose="02020603050405020304" pitchFamily="18" charset="0"/>
              </a:rPr>
              <a:t> </a:t>
            </a:r>
            <a:endParaRPr lang="en-GB"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The early childhood education and care and pre-primary education for children who speak a foreign language or multiple languages are part of the general early education services.  </a:t>
            </a:r>
          </a:p>
          <a:p>
            <a:pPr lvl="0">
              <a:spcAft>
                <a:spcPts val="0"/>
              </a:spcAft>
            </a:pPr>
            <a:endParaRPr lang="en-GB" sz="1200" b="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GB" b="1" dirty="0">
                <a:latin typeface="Calibri"/>
                <a:ea typeface="Times New Roman" panose="02020603050405020304" pitchFamily="18" charset="0"/>
                <a:cs typeface="Arial" panose="020B0604020202020204" pitchFamily="34" charset="0"/>
              </a:rPr>
              <a:t>The importance of the child</a:t>
            </a:r>
            <a:r>
              <a:rPr lang="en-GB" b="1" dirty="0">
                <a:latin typeface="Times New Roman"/>
                <a:ea typeface="Times New Roman" panose="02020603050405020304" pitchFamily="18" charset="0"/>
                <a:cs typeface="Arial" panose="020B0604020202020204" pitchFamily="34" charset="0"/>
              </a:rPr>
              <a:t>’</a:t>
            </a:r>
            <a:r>
              <a:rPr lang="en-GB" b="1" dirty="0">
                <a:latin typeface="Calibri" panose="020F0502020204030204" pitchFamily="34" charset="0"/>
                <a:ea typeface="Times New Roman" panose="02020603050405020304" pitchFamily="18" charset="0"/>
                <a:cs typeface="Arial" panose="020B0604020202020204" pitchFamily="34" charset="0"/>
              </a:rPr>
              <a:t>s native language and culture as well as learning Finnish are taken into account in early education and pre-primary education together with the parents/carers. </a:t>
            </a:r>
          </a:p>
          <a:p>
            <a:pPr lvl="0" algn="just">
              <a:spcAft>
                <a:spcPts val="0"/>
              </a:spcAft>
            </a:pPr>
            <a:endParaRPr lang="en-GB" sz="12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spcAft>
                <a:spcPts val="0"/>
              </a:spcAft>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Times New Roman" panose="02020603050405020304" pitchFamily="18" charset="0"/>
              </a:rPr>
              <a:t>Finnish as a second language (S2) is taught in everyday interaction and in guided activities. </a:t>
            </a:r>
            <a:endParaRPr lang="en-GB" b="1" dirty="0">
              <a:latin typeface="+mn-lt"/>
            </a:endParaRPr>
          </a:p>
          <a:p>
            <a:pPr>
              <a:spcAft>
                <a:spcPts val="0"/>
              </a:spcAft>
            </a:pPr>
            <a:endParaRPr lang="en-GB" sz="1200" b="1" dirty="0">
              <a:latin typeface="+mn-lt"/>
            </a:endParaRPr>
          </a:p>
          <a:p>
            <a:pPr marL="342900" indent="-342900">
              <a:spcAft>
                <a:spcPts val="0"/>
              </a:spcAft>
              <a:buFont typeface="Symbol" panose="05050102010706020507" pitchFamily="18" charset="2"/>
              <a:buChar char=""/>
            </a:pPr>
            <a:r>
              <a:rPr lang="en-GB" b="1" dirty="0">
                <a:latin typeface="+mn-lt"/>
              </a:rPr>
              <a:t>Tuition in native language is provided for pre-primary pupils in basic education groups, as far as possible.</a:t>
            </a:r>
          </a:p>
          <a:p>
            <a:pPr marL="342900" indent="-342900">
              <a:spcAft>
                <a:spcPts val="0"/>
              </a:spcAft>
              <a:buFont typeface="Symbol" panose="05050102010706020507" pitchFamily="18" charset="2"/>
              <a:buChar char=""/>
            </a:pPr>
            <a:endParaRPr lang="en-GB" sz="1200" b="1" dirty="0">
              <a:latin typeface="+mn-lt"/>
            </a:endParaRPr>
          </a:p>
          <a:p>
            <a:pPr marL="342900" indent="-342900">
              <a:spcAft>
                <a:spcPts val="0"/>
              </a:spcAft>
              <a:buFont typeface="Symbol" panose="05050102010706020507" pitchFamily="18" charset="2"/>
              <a:buChar char=""/>
            </a:pPr>
            <a:r>
              <a:rPr lang="en-GB" b="1" dirty="0">
                <a:latin typeface="+mn-lt"/>
              </a:rPr>
              <a:t>The use of an interpreter is important in all negotiations. Both the parents/carers and early childhood education and care staff are entitled </a:t>
            </a:r>
          </a:p>
          <a:p>
            <a:pPr marL="342900" indent="-342900">
              <a:spcAft>
                <a:spcPts val="0"/>
              </a:spcAft>
            </a:pPr>
            <a:r>
              <a:rPr lang="en-GB" b="1" dirty="0">
                <a:latin typeface="+mn-lt"/>
              </a:rPr>
              <a:t>	to an interpreter. </a:t>
            </a:r>
          </a:p>
          <a:p>
            <a:pPr lvl="0">
              <a:spcAft>
                <a:spcPts val="0"/>
              </a:spcAft>
            </a:pPr>
            <a:endParaRPr lang="en-GB"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31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262" y="3416091"/>
            <a:ext cx="2482259" cy="3429000"/>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2" y="1059121"/>
            <a:ext cx="6984776" cy="5078313"/>
          </a:xfrm>
          <a:prstGeom prst="rect">
            <a:avLst/>
          </a:prstGeom>
        </p:spPr>
        <p:txBody>
          <a:bodyPr wrap="square">
            <a:spAutoFit/>
          </a:bodyPr>
          <a:lstStyle/>
          <a:p>
            <a:pPr marL="457200" algn="ctr">
              <a:spcAft>
                <a:spcPts val="0"/>
              </a:spcAft>
            </a:pPr>
            <a:r>
              <a:rPr lang="en-GB" sz="4000" b="1" dirty="0">
                <a:latin typeface="+mn-lt"/>
                <a:ea typeface="Times New Roman" panose="02020603050405020304" pitchFamily="18" charset="0"/>
                <a:cs typeface="Times New Roman" panose="02020603050405020304" pitchFamily="18" charset="0"/>
              </a:rPr>
              <a:t>Applying for early childhood education and care</a:t>
            </a: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A place in early childhood education and care shall be applied for no later than four months before the child needs the place.</a:t>
            </a: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If the need for early childhood education and care is due to employment or studies, a place shall be applied for no later </a:t>
            </a:r>
          </a:p>
          <a:p>
            <a:pPr marL="342900" lvl="0" indent="-342900">
              <a:spcAft>
                <a:spcPts val="0"/>
              </a:spcAft>
            </a:pPr>
            <a:r>
              <a:rPr lang="en-GB" b="1" dirty="0">
                <a:solidFill>
                  <a:srgbClr val="000000"/>
                </a:solidFill>
                <a:latin typeface="+mn-lt"/>
                <a:ea typeface="Times New Roman" panose="02020603050405020304" pitchFamily="18" charset="0"/>
                <a:cs typeface="Arial" panose="020B0604020202020204" pitchFamily="34" charset="0"/>
              </a:rPr>
              <a:t>	than two weeks before the child needs the place. </a:t>
            </a:r>
          </a:p>
          <a:p>
            <a:pPr lvl="0">
              <a:spcAft>
                <a:spcPts val="0"/>
              </a:spcAft>
            </a:pPr>
            <a:endParaRPr lang="en-GB" b="1" dirty="0">
              <a:solidFill>
                <a:srgbClr val="000000"/>
              </a:solidFill>
              <a:latin typeface="+mn-lt"/>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A separate application shall be submitted for each child.</a:t>
            </a: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application for early childhood education and care </a:t>
            </a:r>
          </a:p>
          <a:p>
            <a:pPr marL="342900" lvl="0" indent="-342900">
              <a:spcAft>
                <a:spcPts val="0"/>
              </a:spcAft>
            </a:pPr>
            <a:r>
              <a:rPr lang="en-GB" b="1" dirty="0">
                <a:solidFill>
                  <a:srgbClr val="000000"/>
                </a:solidFill>
                <a:latin typeface="+mn-lt"/>
                <a:ea typeface="Times New Roman" panose="02020603050405020304" pitchFamily="18" charset="0"/>
                <a:cs typeface="Arial" panose="020B0604020202020204" pitchFamily="34" charset="0"/>
              </a:rPr>
              <a:t>	is valid for a year of the date when the application was received.</a:t>
            </a: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25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567" y="3440709"/>
            <a:ext cx="2482259" cy="3429000"/>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2" y="1059121"/>
            <a:ext cx="7416824" cy="5755422"/>
          </a:xfrm>
          <a:prstGeom prst="rect">
            <a:avLst/>
          </a:prstGeom>
        </p:spPr>
        <p:txBody>
          <a:bodyPr wrap="square">
            <a:spAutoFit/>
          </a:bodyPr>
          <a:lstStyle/>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en-GB" sz="4000" b="1" dirty="0">
                <a:latin typeface="+mn-lt"/>
              </a:rPr>
              <a:t> </a:t>
            </a:r>
            <a:r>
              <a:rPr lang="en-GB" sz="4000" b="1" dirty="0" err="1">
                <a:latin typeface="+mn-lt"/>
              </a:rPr>
              <a:t>eAsiointi</a:t>
            </a:r>
            <a:r>
              <a:rPr lang="en-GB" sz="4000" b="1" dirty="0">
                <a:latin typeface="+mn-lt"/>
              </a:rPr>
              <a:t> (e-service) in early childhood education and care</a:t>
            </a:r>
            <a:endParaRPr lang="en-GB" sz="4000" dirty="0">
              <a:latin typeface="+mn-lt"/>
            </a:endParaRPr>
          </a:p>
          <a:p>
            <a:endParaRPr lang="en-GB" dirty="0"/>
          </a:p>
          <a:p>
            <a:r>
              <a:rPr lang="en-GB" b="1" dirty="0">
                <a:latin typeface="+mn-lt"/>
              </a:rPr>
              <a:t>By using the e-service in early childhood education and care you can:</a:t>
            </a:r>
          </a:p>
          <a:p>
            <a:endParaRPr lang="en-GB" b="1" dirty="0">
              <a:latin typeface="+mn-lt"/>
            </a:endParaRPr>
          </a:p>
          <a:p>
            <a:pPr marL="342900" indent="-342900">
              <a:buFont typeface="Arial" panose="020B0604020202020204" pitchFamily="34" charset="0"/>
              <a:buChar char="•"/>
            </a:pPr>
            <a:r>
              <a:rPr lang="en-GB" b="1" dirty="0">
                <a:latin typeface="+mn-lt"/>
              </a:rPr>
              <a:t>Submit an application for municipal early childhood education and care and play groups.</a:t>
            </a:r>
          </a:p>
          <a:p>
            <a:endParaRPr lang="en-GB" b="1" dirty="0">
              <a:latin typeface="+mn-lt"/>
            </a:endParaRPr>
          </a:p>
          <a:p>
            <a:pPr marL="342900" indent="-342900">
              <a:buFont typeface="Arial" panose="020B0604020202020204" pitchFamily="34" charset="0"/>
              <a:buChar char="•"/>
            </a:pPr>
            <a:r>
              <a:rPr lang="en-GB" b="1" dirty="0">
                <a:latin typeface="+mn-lt"/>
              </a:rPr>
              <a:t>Register for pre-primary education. If the child needs early childhood education and care in addition to pre-primary education, you must also apply for early childhood education and care.</a:t>
            </a:r>
          </a:p>
          <a:p>
            <a:endParaRPr lang="en-GB" b="1" dirty="0">
              <a:latin typeface="+mn-lt"/>
            </a:endParaRPr>
          </a:p>
          <a:p>
            <a:pPr marL="342900" indent="-342900">
              <a:buFont typeface="Arial" panose="020B0604020202020204" pitchFamily="34" charset="0"/>
              <a:buChar char="•"/>
            </a:pPr>
            <a:r>
              <a:rPr lang="en-GB" b="1" dirty="0">
                <a:latin typeface="+mn-lt"/>
              </a:rPr>
              <a:t>Apply for a service voucher for private early childhood </a:t>
            </a:r>
          </a:p>
          <a:p>
            <a:pPr marL="342900" indent="-342900"/>
            <a:r>
              <a:rPr lang="en-GB" b="1" dirty="0">
                <a:latin typeface="+mn-lt"/>
              </a:rPr>
              <a:t>	education and care.</a:t>
            </a:r>
          </a:p>
          <a:p>
            <a:endParaRPr lang="en-GB" b="1" dirty="0">
              <a:latin typeface="+mn-lt"/>
            </a:endParaRPr>
          </a:p>
          <a:p>
            <a:pPr marL="342900" indent="-342900">
              <a:buFont typeface="Arial" panose="020B0604020202020204" pitchFamily="34" charset="0"/>
              <a:buChar char="•"/>
            </a:pPr>
            <a:r>
              <a:rPr lang="en-GB" b="1" dirty="0">
                <a:latin typeface="+mn-lt"/>
              </a:rPr>
              <a:t>Report the daily care times to municipal early childhood </a:t>
            </a:r>
          </a:p>
          <a:p>
            <a:pPr marL="342900" indent="-342900"/>
            <a:r>
              <a:rPr lang="en-GB" b="1" dirty="0">
                <a:latin typeface="+mn-lt"/>
              </a:rPr>
              <a:t>	education and care providers.</a:t>
            </a: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68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142" y="4959000"/>
            <a:ext cx="1374689" cy="1899000"/>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1" y="1059120"/>
            <a:ext cx="8143441" cy="5924699"/>
          </a:xfrm>
          <a:prstGeom prst="rect">
            <a:avLst/>
          </a:prstGeom>
        </p:spPr>
        <p:txBody>
          <a:bodyPr wrap="square">
            <a:spAutoFit/>
          </a:bodyPr>
          <a:lstStyle/>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en-GB" sz="3600" b="1" dirty="0">
                <a:latin typeface="+mn-lt"/>
                <a:ea typeface="Times New Roman" panose="02020603050405020304" pitchFamily="18" charset="0"/>
                <a:cs typeface="Times New Roman" panose="02020603050405020304" pitchFamily="18" charset="0"/>
              </a:rPr>
              <a:t> Applying for early childhood education and care and </a:t>
            </a:r>
          </a:p>
          <a:p>
            <a:pPr marL="457200" algn="ctr">
              <a:spcAft>
                <a:spcPts val="0"/>
              </a:spcAft>
            </a:pPr>
            <a:r>
              <a:rPr lang="en-GB" sz="3600" b="1" dirty="0">
                <a:latin typeface="+mn-lt"/>
                <a:ea typeface="Times New Roman" panose="02020603050405020304" pitchFamily="18" charset="0"/>
                <a:cs typeface="Times New Roman" panose="02020603050405020304" pitchFamily="18" charset="0"/>
              </a:rPr>
              <a:t>registering for pre-primary education</a:t>
            </a: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Municipal day care or a place in pre-primary education can also be applied for with a written application.</a:t>
            </a:r>
          </a:p>
          <a:p>
            <a:pPr lvl="0">
              <a:spcAft>
                <a:spcPts val="0"/>
              </a:spcAft>
            </a:pPr>
            <a:endParaRPr lang="en-GB" b="1" dirty="0">
              <a:solidFill>
                <a:srgbClr val="000000"/>
              </a:solidFill>
              <a:latin typeface="+mn-lt"/>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If a family opts for a private day care centre or family day care,</a:t>
            </a:r>
          </a:p>
          <a:p>
            <a:pPr lvl="0">
              <a:spcAft>
                <a:spcPts val="0"/>
              </a:spcAft>
            </a:pPr>
            <a:r>
              <a:rPr lang="en-GB" b="1" dirty="0">
                <a:solidFill>
                  <a:srgbClr val="000000"/>
                </a:solidFill>
                <a:latin typeface="+mn-lt"/>
                <a:ea typeface="Times New Roman" panose="02020603050405020304" pitchFamily="18" charset="0"/>
                <a:cs typeface="Arial" panose="020B0604020202020204" pitchFamily="34" charset="0"/>
              </a:rPr>
              <a:t>       the city will provide the family with an early childhood education and care service voucher. </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When the family has made an agreement with a private day care centre or childminder, the service voucher is applied for online.</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A service voucher application is submitted for each child separately.</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fee is the same as in municipal day care, if the private service </a:t>
            </a:r>
          </a:p>
          <a:p>
            <a:pPr marL="342900" lvl="0" indent="-342900">
              <a:spcAft>
                <a:spcPts val="0"/>
              </a:spcAft>
            </a:pPr>
            <a:r>
              <a:rPr lang="en-GB" b="1" dirty="0">
                <a:solidFill>
                  <a:srgbClr val="000000"/>
                </a:solidFill>
                <a:latin typeface="+mn-lt"/>
                <a:ea typeface="Times New Roman" panose="02020603050405020304" pitchFamily="18" charset="0"/>
                <a:cs typeface="Arial" panose="020B0604020202020204" pitchFamily="34" charset="0"/>
              </a:rPr>
              <a:t>	provider does not charge extra. </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sz="11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228600">
              <a:spcAft>
                <a:spcPts val="0"/>
              </a:spcAft>
            </a:pPr>
            <a:r>
              <a:rPr lang="en-GB"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81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867" y="4875159"/>
            <a:ext cx="2019933" cy="1988840"/>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2" y="1059121"/>
            <a:ext cx="6984776" cy="5232202"/>
          </a:xfrm>
          <a:prstGeom prst="rect">
            <a:avLst/>
          </a:prstGeom>
        </p:spPr>
        <p:txBody>
          <a:bodyPr wrap="square">
            <a:spAutoFit/>
          </a:bodyPr>
          <a:lstStyle/>
          <a:p>
            <a:pPr marL="457200" algn="ctr">
              <a:spcAft>
                <a:spcPts val="0"/>
              </a:spcAft>
            </a:pPr>
            <a:r>
              <a:rPr lang="en-GB" sz="2800" dirty="0">
                <a:solidFill>
                  <a:srgbClr val="833C0B"/>
                </a:solidFill>
                <a:latin typeface="+mn-lt"/>
                <a:ea typeface="Times New Roman" panose="02020603050405020304" pitchFamily="18" charset="0"/>
                <a:cs typeface="Times New Roman" panose="02020603050405020304" pitchFamily="18" charset="0"/>
              </a:rPr>
              <a:t> </a:t>
            </a:r>
            <a:r>
              <a:rPr lang="en-GB" sz="2800" b="1" dirty="0">
                <a:latin typeface="+mn-lt"/>
                <a:ea typeface="Times New Roman" panose="02020603050405020304" pitchFamily="18" charset="0"/>
                <a:cs typeface="Times New Roman" panose="02020603050405020304" pitchFamily="18" charset="0"/>
              </a:rPr>
              <a:t> Client fees for early childhood education and care</a:t>
            </a: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client fee for early childhood education and care is a fixed monthly payment. </a:t>
            </a: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fee is determined according to the family income and number of family members.</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Families shall submit information on their income within two weeks of the start of early childhood education and care.</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If the family does not provide the income information, the fee will be the maximum fee.</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fee is adjusted annually.</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The fees will be billed monthly in arrears. </a:t>
            </a:r>
            <a:endParaRPr lang="en-GB" dirty="0">
              <a:solidFill>
                <a:srgbClr val="8C4A1E"/>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mn-lt"/>
                <a:ea typeface="Times New Roman" panose="02020603050405020304" pitchFamily="18" charset="0"/>
                <a:cs typeface="Arial" panose="020B0604020202020204" pitchFamily="34" charset="0"/>
              </a:rPr>
              <a:t>Changes in family income or conditions shall be reported </a:t>
            </a:r>
          </a:p>
          <a:p>
            <a:pPr marL="342900" lvl="0" indent="-342900">
              <a:spcAft>
                <a:spcPts val="0"/>
              </a:spcAft>
            </a:pPr>
            <a:r>
              <a:rPr lang="en-GB" b="1" dirty="0">
                <a:solidFill>
                  <a:srgbClr val="000000"/>
                </a:solidFill>
                <a:latin typeface="+mn-lt"/>
                <a:ea typeface="Times New Roman" panose="02020603050405020304" pitchFamily="18" charset="0"/>
                <a:cs typeface="Arial" panose="020B0604020202020204" pitchFamily="34" charset="0"/>
              </a:rPr>
              <a:t>	to the early childhood education and care provider.</a:t>
            </a:r>
            <a:endParaRPr lang="en-GB" dirty="0">
              <a:solidFill>
                <a:srgbClr val="8C4A1E"/>
              </a:solidFill>
              <a:latin typeface="+mn-lt"/>
              <a:ea typeface="Times New Roman" panose="02020603050405020304" pitchFamily="18" charset="0"/>
              <a:cs typeface="Times New Roman" panose="02020603050405020304" pitchFamily="18" charset="0"/>
            </a:endParaRPr>
          </a:p>
          <a:p>
            <a:pPr marL="228600">
              <a:spcAft>
                <a:spcPts val="0"/>
              </a:spcAft>
            </a:pPr>
            <a:r>
              <a:rPr lang="en-GB"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405308"/>
            <a:ext cx="1305334" cy="1380683"/>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2" y="1059121"/>
            <a:ext cx="7632848" cy="6370975"/>
          </a:xfrm>
          <a:prstGeom prst="rect">
            <a:avLst/>
          </a:prstGeom>
        </p:spPr>
        <p:txBody>
          <a:bodyPr wrap="square">
            <a:spAutoFit/>
          </a:bodyPr>
          <a:lstStyle/>
          <a:p>
            <a:pPr marL="457200" lvl="0" algn="ctr">
              <a:spcAft>
                <a:spcPts val="0"/>
              </a:spcAft>
            </a:pPr>
            <a:r>
              <a:rPr lang="en-GB" sz="3200" b="1" dirty="0">
                <a:solidFill>
                  <a:prstClr val="black"/>
                </a:solidFill>
                <a:latin typeface="Calibri"/>
                <a:ea typeface="Times New Roman" panose="02020603050405020304" pitchFamily="18" charset="0"/>
                <a:cs typeface="Times New Roman" panose="02020603050405020304" pitchFamily="18" charset="0"/>
              </a:rPr>
              <a:t>Morning and afternoon activities for pupils</a:t>
            </a:r>
            <a:endParaRPr lang="en-GB" sz="9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Calibri"/>
                <a:ea typeface="Times New Roman" panose="02020603050405020304" pitchFamily="18" charset="0"/>
                <a:cs typeface="Arial" panose="020B0604020202020204" pitchFamily="34" charset="0"/>
              </a:rPr>
              <a:t>For first and second year pupils in basic education, and other pupils in need of special support. </a:t>
            </a:r>
          </a:p>
          <a:p>
            <a:pPr lvl="0">
              <a:spcAft>
                <a:spcPts val="0"/>
              </a:spcAft>
            </a:pPr>
            <a:endParaRPr lang="en-GB" dirty="0">
              <a:solidFill>
                <a:srgbClr val="8C4A1E"/>
              </a:solidFill>
              <a:latin typeface="Calibri"/>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Calibri"/>
                <a:ea typeface="Times New Roman" panose="02020603050405020304" pitchFamily="18" charset="0"/>
                <a:cs typeface="Arial" panose="020B0604020202020204" pitchFamily="34" charset="0"/>
              </a:rPr>
              <a:t>The requirement is that both parents/carers are employed or study.</a:t>
            </a:r>
          </a:p>
          <a:p>
            <a:pPr lvl="0">
              <a:spcAft>
                <a:spcPts val="0"/>
              </a:spcAft>
            </a:pPr>
            <a:endParaRPr lang="en-GB" dirty="0">
              <a:solidFill>
                <a:srgbClr val="8C4A1E"/>
              </a:solidFill>
              <a:latin typeface="Calibri"/>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Calibri"/>
                <a:ea typeface="Times New Roman" panose="02020603050405020304" pitchFamily="18" charset="0"/>
                <a:cs typeface="Arial" panose="020B0604020202020204" pitchFamily="34" charset="0"/>
              </a:rPr>
              <a:t>The activities are organised by municipalities in cooperation with organisations and associations.</a:t>
            </a:r>
          </a:p>
          <a:p>
            <a:pPr lvl="0">
              <a:spcAft>
                <a:spcPts val="0"/>
              </a:spcAft>
            </a:pPr>
            <a:r>
              <a:rPr lang="en-GB" b="1" dirty="0">
                <a:solidFill>
                  <a:srgbClr val="000000"/>
                </a:solidFill>
                <a:latin typeface="Calibri"/>
                <a:ea typeface="Times New Roman" panose="02020603050405020304" pitchFamily="18" charset="0"/>
                <a:cs typeface="Arial" panose="020B0604020202020204" pitchFamily="34" charset="0"/>
              </a:rPr>
              <a:t> </a:t>
            </a:r>
            <a:endParaRPr lang="en-GB" dirty="0">
              <a:solidFill>
                <a:srgbClr val="8C4A1E"/>
              </a:solidFill>
              <a:latin typeface="Calibri"/>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solidFill>
                  <a:srgbClr val="000000"/>
                </a:solidFill>
                <a:latin typeface="Calibri"/>
                <a:ea typeface="Times New Roman" panose="02020603050405020304" pitchFamily="18" charset="0"/>
                <a:cs typeface="Arial" panose="020B0604020202020204" pitchFamily="34" charset="0"/>
              </a:rPr>
              <a:t>The activities take place in the mornings before school and in the afternoons after school.</a:t>
            </a:r>
          </a:p>
          <a:p>
            <a:pPr marL="342900" lvl="0" indent="-342900">
              <a:spcAft>
                <a:spcPts val="0"/>
              </a:spcAft>
              <a:buFont typeface="Symbol" panose="05050102010706020507" pitchFamily="18" charset="2"/>
              <a:buChar char=""/>
            </a:pPr>
            <a:endParaRPr lang="en-GB" b="1" dirty="0">
              <a:solidFill>
                <a:srgbClr val="000000"/>
              </a:solidFill>
              <a:latin typeface="Calibri"/>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en-GB" sz="1600" b="1" dirty="0">
                <a:solidFill>
                  <a:srgbClr val="000000"/>
                </a:solidFill>
                <a:ea typeface="Times New Roman" panose="02020603050405020304" pitchFamily="18" charset="0"/>
                <a:cs typeface="Arial" panose="020B0604020202020204" pitchFamily="34" charset="0"/>
              </a:rPr>
              <a:t>No cost-free school transportation is provided for pupils who attend morning or afternoon activities.</a:t>
            </a:r>
          </a:p>
          <a:p>
            <a:pPr lvl="0">
              <a:spcAft>
                <a:spcPts val="0"/>
              </a:spcAft>
            </a:pPr>
            <a:endParaRPr lang="en-GB" sz="1600" dirty="0">
              <a:solidFill>
                <a:srgbClr val="8C4A1E"/>
              </a:solidFill>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b="1" dirty="0">
                <a:solidFill>
                  <a:srgbClr val="000000"/>
                </a:solidFill>
                <a:ea typeface="Times New Roman" panose="02020603050405020304" pitchFamily="18" charset="0"/>
                <a:cs typeface="Arial" panose="020B0604020202020204" pitchFamily="34" charset="0"/>
              </a:rPr>
              <a:t>The pupils are served a nutritious snack during the afternoon activities.</a:t>
            </a:r>
          </a:p>
          <a:p>
            <a:pPr lvl="0">
              <a:spcAft>
                <a:spcPts val="0"/>
              </a:spcAft>
            </a:pPr>
            <a:endParaRPr lang="en-GB" dirty="0">
              <a:solidFill>
                <a:srgbClr val="8C4A1E"/>
              </a:solidFill>
              <a:latin typeface="Calibri"/>
              <a:ea typeface="Times New Roman" panose="02020603050405020304" pitchFamily="18" charset="0"/>
              <a:cs typeface="Times New Roman" panose="02020603050405020304" pitchFamily="18" charset="0"/>
            </a:endParaRPr>
          </a:p>
          <a:p>
            <a:pPr marL="457200" lvl="0">
              <a:spcAft>
                <a:spcPts val="0"/>
              </a:spcAft>
            </a:pPr>
            <a:r>
              <a:rPr lang="en-GB" b="1" dirty="0">
                <a:solidFill>
                  <a:srgbClr val="000000"/>
                </a:solidFill>
                <a:latin typeface="Calibri"/>
                <a:ea typeface="Times New Roman" panose="02020603050405020304" pitchFamily="18" charset="0"/>
                <a:cs typeface="Arial" panose="020B0604020202020204" pitchFamily="34" charset="0"/>
              </a:rPr>
              <a:t> </a:t>
            </a:r>
            <a:endParaRPr lang="en-GB" dirty="0">
              <a:solidFill>
                <a:srgbClr val="8C4A1E"/>
              </a:solidFill>
              <a:latin typeface="Calibri"/>
              <a:ea typeface="Times New Roman" panose="02020603050405020304" pitchFamily="18" charset="0"/>
              <a:cs typeface="Times New Roman" panose="02020603050405020304" pitchFamily="18" charset="0"/>
            </a:endParaRP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3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clouds in the sky&#10;&#10;Description automatically generated">
            <a:extLst>
              <a:ext uri="{FF2B5EF4-FFF2-40B4-BE49-F238E27FC236}">
                <a16:creationId xmlns:a16="http://schemas.microsoft.com/office/drawing/2014/main" id="{132ABA6E-4E91-5542-B4EA-AF1F6CA65D5C}"/>
              </a:ext>
            </a:extLst>
          </p:cNvPr>
          <p:cNvPicPr>
            <a:picLocks noGrp="1" noChangeAspect="1"/>
          </p:cNvPicPr>
          <p:nvPr>
            <p:ph type="pic" sz="quarter" idx="10"/>
          </p:nvPr>
        </p:nvPicPr>
        <p:blipFill>
          <a:blip r:embed="rId2"/>
          <a:srcRect t="12494" b="12494"/>
          <a:stretch>
            <a:fillRect/>
          </a:stretch>
        </p:blipFill>
        <p:spPr>
          <a:xfrm>
            <a:off x="280995" y="983779"/>
            <a:ext cx="8605860" cy="4672628"/>
          </a:xfrm>
        </p:spPr>
      </p:pic>
      <p:sp>
        <p:nvSpPr>
          <p:cNvPr id="14" name="TextBox 13">
            <a:extLst>
              <a:ext uri="{FF2B5EF4-FFF2-40B4-BE49-F238E27FC236}">
                <a16:creationId xmlns:a16="http://schemas.microsoft.com/office/drawing/2014/main" id="{43656059-F616-E64F-B0A0-B698EA7DF63F}"/>
              </a:ext>
            </a:extLst>
          </p:cNvPr>
          <p:cNvSpPr txBox="1"/>
          <p:nvPr/>
        </p:nvSpPr>
        <p:spPr>
          <a:xfrm>
            <a:off x="280995" y="1844824"/>
            <a:ext cx="8582010" cy="1877437"/>
          </a:xfrm>
          <a:prstGeom prst="rect">
            <a:avLst/>
          </a:prstGeom>
          <a:noFill/>
        </p:spPr>
        <p:txBody>
          <a:bodyPr wrap="square" rtlCol="0">
            <a:spAutoFit/>
          </a:bodyPr>
          <a:lstStyle/>
          <a:p>
            <a:pPr algn="ctr" defTabSz="685800" fontAlgn="auto">
              <a:spcBef>
                <a:spcPts val="0"/>
              </a:spcBef>
              <a:spcAft>
                <a:spcPts val="0"/>
              </a:spcAft>
            </a:pPr>
            <a:r>
              <a:rPr lang="en-US" sz="2800" b="1" dirty="0">
                <a:solidFill>
                  <a:schemeClr val="bg1"/>
                </a:solidFill>
                <a:latin typeface="Finlandica"/>
              </a:rPr>
              <a:t>EARLY CHILDHOOD CARE AND COMPULSORY SCHOOLING IN FINLAND </a:t>
            </a:r>
          </a:p>
          <a:p>
            <a:pPr algn="ctr" defTabSz="685800" fontAlgn="auto">
              <a:spcBef>
                <a:spcPts val="0"/>
              </a:spcBef>
              <a:spcAft>
                <a:spcPts val="0"/>
              </a:spcAft>
            </a:pPr>
            <a:r>
              <a:rPr lang="en-US" sz="2400" b="1" dirty="0">
                <a:solidFill>
                  <a:schemeClr val="bg1"/>
                </a:solidFill>
                <a:latin typeface="Finlandica"/>
              </a:rPr>
              <a:t>from a kindergarten kid to a youngster in basic education</a:t>
            </a:r>
          </a:p>
          <a:p>
            <a:pPr algn="ctr" defTabSz="685800" fontAlgn="auto">
              <a:spcBef>
                <a:spcPts val="0"/>
              </a:spcBef>
              <a:spcAft>
                <a:spcPts val="0"/>
              </a:spcAft>
            </a:pPr>
            <a:endParaRPr lang="en-US" b="1" dirty="0">
              <a:solidFill>
                <a:schemeClr val="bg1"/>
              </a:solidFill>
              <a:latin typeface="Finlandica"/>
            </a:endParaRPr>
          </a:p>
          <a:p>
            <a:pPr algn="ctr" defTabSz="685800" fontAlgn="auto">
              <a:spcBef>
                <a:spcPts val="0"/>
              </a:spcBef>
              <a:spcAft>
                <a:spcPts val="0"/>
              </a:spcAft>
            </a:pPr>
            <a:r>
              <a:rPr lang="en-US" sz="1600" b="1" dirty="0">
                <a:solidFill>
                  <a:schemeClr val="bg1"/>
                </a:solidFill>
                <a:latin typeface="Finlandica"/>
              </a:rPr>
              <a:t>26.1.2021 I ONLINE INFO </a:t>
            </a:r>
            <a:endParaRPr lang="en-GB" sz="1600" b="1" dirty="0">
              <a:solidFill>
                <a:schemeClr val="bg1"/>
              </a:solidFill>
              <a:latin typeface="Finlandica"/>
            </a:endParaRPr>
          </a:p>
        </p:txBody>
      </p:sp>
      <p:pic>
        <p:nvPicPr>
          <p:cNvPr id="3" name="Kuva 2" descr="Kuva, joka sisältää kohteen teksti&#10;&#10;Kuvaus luotu automaattisesti">
            <a:extLst>
              <a:ext uri="{FF2B5EF4-FFF2-40B4-BE49-F238E27FC236}">
                <a16:creationId xmlns:a16="http://schemas.microsoft.com/office/drawing/2014/main" id="{3E8D38E0-CEC3-4686-A340-5604AC1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6020378"/>
            <a:ext cx="792088" cy="560699"/>
          </a:xfrm>
          <a:prstGeom prst="rect">
            <a:avLst/>
          </a:prstGeom>
        </p:spPr>
      </p:pic>
      <p:pic>
        <p:nvPicPr>
          <p:cNvPr id="5" name="Kuva 4">
            <a:extLst>
              <a:ext uri="{FF2B5EF4-FFF2-40B4-BE49-F238E27FC236}">
                <a16:creationId xmlns:a16="http://schemas.microsoft.com/office/drawing/2014/main" id="{6919D0C6-0BF8-407B-BEA9-BE859A902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205" y="6027139"/>
            <a:ext cx="570976" cy="629041"/>
          </a:xfrm>
          <a:prstGeom prst="rect">
            <a:avLst/>
          </a:prstGeom>
        </p:spPr>
      </p:pic>
      <p:pic>
        <p:nvPicPr>
          <p:cNvPr id="7" name="Kuva 6">
            <a:extLst>
              <a:ext uri="{FF2B5EF4-FFF2-40B4-BE49-F238E27FC236}">
                <a16:creationId xmlns:a16="http://schemas.microsoft.com/office/drawing/2014/main" id="{7DD5C084-9255-4DF5-A824-BB6CEC74B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334" y="6020378"/>
            <a:ext cx="1857199" cy="516487"/>
          </a:xfrm>
          <a:prstGeom prst="rect">
            <a:avLst/>
          </a:prstGeom>
        </p:spPr>
      </p:pic>
      <p:sp>
        <p:nvSpPr>
          <p:cNvPr id="9" name="Suorakulmio 8">
            <a:extLst>
              <a:ext uri="{FF2B5EF4-FFF2-40B4-BE49-F238E27FC236}">
                <a16:creationId xmlns:a16="http://schemas.microsoft.com/office/drawing/2014/main" id="{B0CEDD95-C21F-44B2-BFDD-74561F93D602}"/>
              </a:ext>
            </a:extLst>
          </p:cNvPr>
          <p:cNvSpPr/>
          <p:nvPr/>
        </p:nvSpPr>
        <p:spPr>
          <a:xfrm>
            <a:off x="431540" y="4581128"/>
            <a:ext cx="8280920" cy="738664"/>
          </a:xfrm>
          <a:prstGeom prst="rect">
            <a:avLst/>
          </a:prstGeom>
        </p:spPr>
        <p:txBody>
          <a:bodyPr wrap="square">
            <a:spAutoFit/>
          </a:bodyPr>
          <a:lstStyle/>
          <a:p>
            <a:pPr algn="ctr"/>
            <a:r>
              <a:rPr lang="en-US" sz="1400" dirty="0">
                <a:solidFill>
                  <a:schemeClr val="bg1"/>
                </a:solidFill>
              </a:rPr>
              <a:t>The event is organized by TOPPA project in cooperation with Early Childhood Education and Care &amp; Basic Education Services, City of </a:t>
            </a:r>
            <a:r>
              <a:rPr lang="en-US" sz="1400" dirty="0" err="1">
                <a:solidFill>
                  <a:schemeClr val="bg1"/>
                </a:solidFill>
              </a:rPr>
              <a:t>Kajaani</a:t>
            </a:r>
            <a:r>
              <a:rPr lang="en-US" sz="1400" dirty="0">
                <a:solidFill>
                  <a:schemeClr val="bg1"/>
                </a:solidFill>
              </a:rPr>
              <a:t>. TOPPA project is funded by the European Social Fund (ESR). Facebook City of </a:t>
            </a:r>
            <a:r>
              <a:rPr lang="en-US" sz="1400" dirty="0" err="1">
                <a:solidFill>
                  <a:schemeClr val="bg1"/>
                </a:solidFill>
              </a:rPr>
              <a:t>Kajaani</a:t>
            </a:r>
            <a:r>
              <a:rPr lang="en-US" sz="1400" dirty="0">
                <a:solidFill>
                  <a:schemeClr val="bg1"/>
                </a:solidFill>
              </a:rPr>
              <a:t> - International Info I LinkedIn I kajaani.fi I #</a:t>
            </a:r>
            <a:r>
              <a:rPr lang="en-US" sz="1400" dirty="0" err="1">
                <a:solidFill>
                  <a:schemeClr val="bg1"/>
                </a:solidFill>
              </a:rPr>
              <a:t>athomeinkainuu</a:t>
            </a:r>
            <a:r>
              <a:rPr lang="en-US" sz="1400" dirty="0">
                <a:solidFill>
                  <a:schemeClr val="bg1"/>
                </a:solidFill>
              </a:rPr>
              <a:t> </a:t>
            </a:r>
            <a:endParaRPr lang="fi-FI" sz="1400" dirty="0">
              <a:solidFill>
                <a:schemeClr val="bg1"/>
              </a:solidFill>
            </a:endParaRPr>
          </a:p>
        </p:txBody>
      </p:sp>
    </p:spTree>
    <p:extLst>
      <p:ext uri="{BB962C8B-B14F-4D97-AF65-F5344CB8AC3E}">
        <p14:creationId xmlns:p14="http://schemas.microsoft.com/office/powerpoint/2010/main" val="226137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186676"/>
            <a:ext cx="2457462" cy="2599316"/>
          </a:xfrm>
          <a:prstGeom prst="rect">
            <a:avLst/>
          </a:prstGeom>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899592" y="1059121"/>
            <a:ext cx="7344816" cy="5878532"/>
          </a:xfrm>
          <a:prstGeom prst="rect">
            <a:avLst/>
          </a:prstGeom>
        </p:spPr>
        <p:txBody>
          <a:bodyPr wrap="square">
            <a:spAutoFit/>
          </a:bodyPr>
          <a:lstStyle/>
          <a:p>
            <a:pPr marL="457200" algn="ctr">
              <a:spcAft>
                <a:spcPts val="0"/>
              </a:spcAft>
            </a:pPr>
            <a:r>
              <a:rPr lang="en-GB" sz="2800" b="1" dirty="0">
                <a:solidFill>
                  <a:srgbClr val="000000"/>
                </a:solidFill>
                <a:latin typeface="+mn-lt"/>
                <a:ea typeface="Times New Roman" panose="02020603050405020304" pitchFamily="18" charset="0"/>
                <a:cs typeface="Arial" panose="020B0604020202020204" pitchFamily="34" charset="0"/>
              </a:rPr>
              <a:t> </a:t>
            </a:r>
            <a:r>
              <a:rPr lang="en-GB" sz="3200" b="1" dirty="0">
                <a:latin typeface="+mn-lt"/>
                <a:ea typeface="Times New Roman" panose="02020603050405020304" pitchFamily="18" charset="0"/>
                <a:cs typeface="Times New Roman" panose="02020603050405020304" pitchFamily="18" charset="0"/>
              </a:rPr>
              <a:t> Morning and afternoon activities for pupils</a:t>
            </a:r>
          </a:p>
          <a:p>
            <a:pPr marL="457200">
              <a:spcAft>
                <a:spcPts val="0"/>
              </a:spcAft>
            </a:pPr>
            <a:r>
              <a:rPr lang="en-GB" sz="105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457200">
              <a:spcAft>
                <a:spcPts val="0"/>
              </a:spcAft>
            </a:pPr>
            <a:endParaRPr lang="en-GB" sz="8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spcAft>
                <a:spcPts val="0"/>
              </a:spcAft>
              <a:buFont typeface="Symbol" panose="05050102010706020507" pitchFamily="18" charset="2"/>
              <a:buChar char=""/>
            </a:pPr>
            <a:r>
              <a:rPr lang="en-GB" b="1" dirty="0">
                <a:solidFill>
                  <a:srgbClr val="000000"/>
                </a:solidFill>
                <a:latin typeface="Calibri"/>
                <a:ea typeface="Times New Roman" panose="02020603050405020304" pitchFamily="18" charset="0"/>
                <a:cs typeface="Arial" panose="020B0604020202020204" pitchFamily="34" charset="0"/>
              </a:rPr>
              <a:t>Application takes place with the online Wilma service or with a paper form annually when registering for school. </a:t>
            </a:r>
          </a:p>
          <a:p>
            <a:pPr>
              <a:spcAft>
                <a:spcPts val="0"/>
              </a:spcAft>
            </a:pPr>
            <a:endParaRPr lang="en-GB" dirty="0">
              <a:solidFill>
                <a:srgbClr val="8C4A1E"/>
              </a:solidFill>
              <a:latin typeface="Calibri"/>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b="1" dirty="0">
                <a:solidFill>
                  <a:srgbClr val="000000"/>
                </a:solidFill>
                <a:ea typeface="Times New Roman" panose="02020603050405020304" pitchFamily="18" charset="0"/>
                <a:cs typeface="Arial" panose="020B0604020202020204" pitchFamily="34" charset="0"/>
              </a:rPr>
              <a:t>The fee for morning and afternoon activities is a fixed monthly payment.</a:t>
            </a:r>
          </a:p>
          <a:p>
            <a:pPr lvl="0">
              <a:spcAft>
                <a:spcPts val="0"/>
              </a:spcAft>
            </a:pPr>
            <a:endParaRPr lang="en-GB" sz="1600" dirty="0">
              <a:solidFill>
                <a:srgbClr val="8C4A1E"/>
              </a:solidFill>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b="1" dirty="0">
                <a:solidFill>
                  <a:srgbClr val="000000"/>
                </a:solidFill>
                <a:ea typeface="Times New Roman" panose="02020603050405020304" pitchFamily="18" charset="0"/>
                <a:cs typeface="Arial" panose="020B0604020202020204" pitchFamily="34" charset="0"/>
              </a:rPr>
              <a:t>For those who provide income information, the fee is determined according to the family income and number of family members.</a:t>
            </a:r>
          </a:p>
          <a:p>
            <a:pPr lvl="0">
              <a:spcAft>
                <a:spcPts val="0"/>
              </a:spcAft>
            </a:pPr>
            <a:endParaRPr lang="en-GB" sz="1600" dirty="0">
              <a:solidFill>
                <a:srgbClr val="8C4A1E"/>
              </a:solidFill>
              <a:ea typeface="Times New Roman" panose="02020603050405020304" pitchFamily="18" charset="0"/>
              <a:cs typeface="Times New Roman" panose="02020603050405020304" pitchFamily="18" charset="0"/>
            </a:endParaRPr>
          </a:p>
          <a:p>
            <a:pPr lvl="0">
              <a:spcAft>
                <a:spcPts val="0"/>
              </a:spcAft>
            </a:pPr>
            <a:endParaRPr lang="en-GB" sz="1600" dirty="0">
              <a:solidFill>
                <a:srgbClr val="8C4A1E"/>
              </a:solidFill>
              <a:ea typeface="Times New Roman" panose="02020603050405020304" pitchFamily="18" charset="0"/>
              <a:cs typeface="Times New Roman" panose="02020603050405020304" pitchFamily="18" charset="0"/>
            </a:endParaRPr>
          </a:p>
          <a:p>
            <a:pPr marL="228600" algn="ctr">
              <a:spcAft>
                <a:spcPts val="0"/>
              </a:spcAft>
            </a:pPr>
            <a:r>
              <a:rPr lang="en-GB" sz="1000" b="1"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endParaRPr lang="en-GB" sz="8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indent="457200">
              <a:lnSpc>
                <a:spcPts val="1800"/>
              </a:lnSpc>
              <a:spcAft>
                <a:spcPts val="0"/>
              </a:spcAft>
            </a:pP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GB" sz="14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en-GB" sz="1400" dirty="0">
                <a:solidFill>
                  <a:srgbClr val="216DB0"/>
                </a:solidFill>
                <a:latin typeface="Calibri" panose="020F0502020204030204" pitchFamily="34" charset="0"/>
                <a:ea typeface="Times New Roman" panose="02020603050405020304" pitchFamily="18" charset="0"/>
                <a:cs typeface="Arial" panose="020B0604020202020204" pitchFamily="34" charset="0"/>
                <a:hlinkClick r:id="rId4" tooltip="Perusopetuksen aamu- ja iltapäivätoiminnan suunnitelma"/>
              </a:rPr>
              <a:t>Plan for morning and afternoon activities in basic education</a:t>
            </a:r>
          </a:p>
          <a:p>
            <a:pPr marL="228600" algn="ctr">
              <a:spcAft>
                <a:spcPts val="0"/>
              </a:spcAft>
            </a:pPr>
            <a:r>
              <a:rPr lang="en-GB" sz="1400" dirty="0">
                <a:solidFill>
                  <a:srgbClr val="216DB0"/>
                </a:solidFill>
                <a:latin typeface="Calibri" panose="020F0502020204030204" pitchFamily="34" charset="0"/>
                <a:ea typeface="Times New Roman" panose="02020603050405020304" pitchFamily="18" charset="0"/>
                <a:cs typeface="Arial" panose="020B0604020202020204" pitchFamily="34" charset="0"/>
                <a:hlinkClick r:id="rId4" tooltip="Perusopetuksen aamu- ja iltapäivätoiminnan suunnitelma"/>
              </a:rPr>
              <a:t> </a:t>
            </a:r>
          </a:p>
          <a:p>
            <a:pPr marL="457200" lvl="0">
              <a:spcAft>
                <a:spcPts val="0"/>
              </a:spcAft>
            </a:pPr>
            <a:endParaRPr lang="en-GB" sz="1600" dirty="0">
              <a:solidFill>
                <a:srgbClr val="8C4A1E"/>
              </a:solidFill>
              <a:latin typeface="Calibri"/>
              <a:ea typeface="Times New Roman" panose="02020603050405020304" pitchFamily="18" charset="0"/>
              <a:cs typeface="Times New Roman" panose="02020603050405020304" pitchFamily="18" charset="0"/>
            </a:endParaRP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96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42270"/>
            <a:ext cx="4112749" cy="6858000"/>
          </a:xfrm>
          <a:prstGeom prst="rect">
            <a:avLst/>
          </a:prstGeom>
          <a:ln>
            <a:noFill/>
          </a:ln>
          <a:effectLst>
            <a:outerShdw blurRad="292100" dist="139700" dir="2700000" algn="tl" rotWithShape="0">
              <a:srgbClr val="333333">
                <a:alpha val="65000"/>
              </a:srgbClr>
            </a:outerShdw>
          </a:effectLst>
        </p:spPr>
      </p:pic>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0" y="1059120"/>
            <a:ext cx="5958408" cy="4739759"/>
          </a:xfrm>
          <a:prstGeom prst="rect">
            <a:avLst/>
          </a:prstGeom>
        </p:spPr>
        <p:txBody>
          <a:bodyPr wrap="square">
            <a:spAutoFit/>
          </a:bodyPr>
          <a:lstStyle/>
          <a:p>
            <a:pPr marL="457200" algn="ctr">
              <a:spcAft>
                <a:spcPts val="0"/>
              </a:spcAft>
            </a:pPr>
            <a:r>
              <a:rPr lang="en-GB" sz="2800" b="1" dirty="0">
                <a:solidFill>
                  <a:srgbClr val="000000"/>
                </a:solidFill>
                <a:latin typeface="+mn-lt"/>
                <a:ea typeface="Times New Roman" panose="02020603050405020304" pitchFamily="18" charset="0"/>
                <a:cs typeface="Arial" panose="020B0604020202020204" pitchFamily="34" charset="0"/>
              </a:rPr>
              <a:t> </a:t>
            </a:r>
            <a:endParaRPr lang="en-GB" sz="1600" dirty="0">
              <a:solidFill>
                <a:srgbClr val="8C4A1E"/>
              </a:solidFill>
              <a:latin typeface="Calibri"/>
              <a:ea typeface="Times New Roman" panose="02020603050405020304" pitchFamily="18" charset="0"/>
              <a:cs typeface="Times New Roman" panose="02020603050405020304" pitchFamily="18" charset="0"/>
            </a:endParaRPr>
          </a:p>
          <a:p>
            <a:pPr marL="457200">
              <a:spcAft>
                <a:spcPts val="0"/>
              </a:spcAft>
            </a:pPr>
            <a:endParaRPr lang="en-GB" sz="5400" b="1" dirty="0">
              <a:solidFill>
                <a:srgbClr val="000000"/>
              </a:solidFill>
              <a:latin typeface="+mn-lt"/>
              <a:ea typeface="Times New Roman" panose="02020603050405020304" pitchFamily="18" charset="0"/>
              <a:cs typeface="Arial" panose="020B0604020202020204" pitchFamily="34" charset="0"/>
            </a:endParaRPr>
          </a:p>
          <a:p>
            <a:pPr marL="457200">
              <a:spcAft>
                <a:spcPts val="0"/>
              </a:spcAft>
            </a:pPr>
            <a:endParaRPr lang="en-GB" sz="5400" b="1" dirty="0">
              <a:solidFill>
                <a:srgbClr val="000000"/>
              </a:solidFill>
              <a:latin typeface="+mn-lt"/>
              <a:ea typeface="Times New Roman" panose="02020603050405020304" pitchFamily="18" charset="0"/>
              <a:cs typeface="Arial" panose="020B0604020202020204" pitchFamily="34" charset="0"/>
            </a:endParaRPr>
          </a:p>
          <a:p>
            <a:pPr marL="457200">
              <a:spcAft>
                <a:spcPts val="0"/>
              </a:spcAft>
            </a:pPr>
            <a:r>
              <a:rPr lang="en-GB" sz="6000" b="1" dirty="0">
                <a:solidFill>
                  <a:srgbClr val="000000"/>
                </a:solidFill>
                <a:latin typeface="+mn-lt"/>
                <a:ea typeface="Times New Roman" panose="02020603050405020304" pitchFamily="18" charset="0"/>
                <a:cs typeface="Arial" panose="020B0604020202020204" pitchFamily="34" charset="0"/>
              </a:rPr>
              <a:t>KIITOS!</a:t>
            </a:r>
          </a:p>
          <a:p>
            <a:pPr marL="457200">
              <a:spcAft>
                <a:spcPts val="0"/>
              </a:spcAft>
            </a:pPr>
            <a:r>
              <a:rPr lang="en-GB" sz="6000" b="1" dirty="0">
                <a:solidFill>
                  <a:srgbClr val="000000"/>
                </a:solidFill>
                <a:latin typeface="+mn-lt"/>
                <a:ea typeface="Times New Roman" panose="02020603050405020304" pitchFamily="18" charset="0"/>
                <a:cs typeface="Arial" panose="020B0604020202020204" pitchFamily="34" charset="0"/>
              </a:rPr>
              <a:t>Thank You! </a:t>
            </a:r>
            <a:r>
              <a:rPr lang="en-GB" sz="6000" dirty="0">
                <a:solidFill>
                  <a:srgbClr val="833C0B"/>
                </a:solidFill>
                <a:latin typeface="+mn-lt"/>
                <a:ea typeface="Times New Roman" panose="02020603050405020304" pitchFamily="18" charset="0"/>
                <a:cs typeface="Times New Roman" panose="02020603050405020304" pitchFamily="18" charset="0"/>
              </a:rPr>
              <a:t> </a:t>
            </a:r>
            <a:endParaRPr lang="en-GB" sz="6000" dirty="0">
              <a:solidFill>
                <a:srgbClr val="8C4A1E"/>
              </a:solidFill>
              <a:latin typeface="+mn-lt"/>
              <a:ea typeface="Times New Roman" panose="02020603050405020304" pitchFamily="18" charset="0"/>
              <a:cs typeface="Times New Roman" panose="02020603050405020304" pitchFamily="18" charset="0"/>
            </a:endParaRPr>
          </a:p>
          <a:p>
            <a:pPr marL="457200" algn="ctr">
              <a:spcAft>
                <a:spcPts val="0"/>
              </a:spcAft>
            </a:pPr>
            <a:r>
              <a:rPr lang="en-GB"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en-GB" dirty="0">
              <a:solidFill>
                <a:srgbClr val="8C4A1E"/>
              </a:solidFill>
              <a:latin typeface="+mn-lt"/>
              <a:ea typeface="Times New Roman" panose="02020603050405020304" pitchFamily="18" charset="0"/>
              <a:cs typeface="Times New Roman" panose="02020603050405020304" pitchFamily="18" charset="0"/>
            </a:endParaRPr>
          </a:p>
        </p:txBody>
      </p:sp>
      <p:sp>
        <p:nvSpPr>
          <p:cNvPr id="5" name="Tekstiruutu 4"/>
          <p:cNvSpPr txBox="1"/>
          <p:nvPr/>
        </p:nvSpPr>
        <p:spPr>
          <a:xfrm>
            <a:off x="6228184" y="6381328"/>
            <a:ext cx="3168352" cy="261610"/>
          </a:xfrm>
          <a:prstGeom prst="rect">
            <a:avLst/>
          </a:prstGeom>
          <a:noFill/>
        </p:spPr>
        <p:txBody>
          <a:bodyPr wrap="square" rtlCol="0">
            <a:spAutoFit/>
          </a:bodyPr>
          <a:lstStyle/>
          <a:p>
            <a:r>
              <a:rPr lang="en-GB" sz="1100">
                <a:solidFill>
                  <a:schemeClr val="tx2"/>
                </a:solidFill>
                <a:latin typeface="+mn-lt"/>
              </a:rPr>
              <a:t>                             Kuvat Perttu Penttinen</a:t>
            </a:r>
            <a:endParaRPr lang="en-GB" sz="1100" dirty="0">
              <a:solidFill>
                <a:schemeClr val="tx2"/>
              </a:solidFill>
              <a:latin typeface="+mn-lt"/>
            </a:endParaRPr>
          </a:p>
        </p:txBody>
      </p:sp>
    </p:spTree>
    <p:extLst>
      <p:ext uri="{BB962C8B-B14F-4D97-AF65-F5344CB8AC3E}">
        <p14:creationId xmlns:p14="http://schemas.microsoft.com/office/powerpoint/2010/main" val="224392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clouds in the sky&#10;&#10;Description automatically generated">
            <a:extLst>
              <a:ext uri="{FF2B5EF4-FFF2-40B4-BE49-F238E27FC236}">
                <a16:creationId xmlns:a16="http://schemas.microsoft.com/office/drawing/2014/main" id="{132ABA6E-4E91-5542-B4EA-AF1F6CA65D5C}"/>
              </a:ext>
            </a:extLst>
          </p:cNvPr>
          <p:cNvPicPr>
            <a:picLocks noGrp="1" noChangeAspect="1"/>
          </p:cNvPicPr>
          <p:nvPr>
            <p:ph type="pic" sz="quarter" idx="10"/>
          </p:nvPr>
        </p:nvPicPr>
        <p:blipFill>
          <a:blip r:embed="rId2"/>
          <a:srcRect t="12494" b="12494"/>
          <a:stretch>
            <a:fillRect/>
          </a:stretch>
        </p:blipFill>
        <p:spPr>
          <a:xfrm>
            <a:off x="280995" y="983779"/>
            <a:ext cx="8605860" cy="4672628"/>
          </a:xfrm>
        </p:spPr>
      </p:pic>
      <p:pic>
        <p:nvPicPr>
          <p:cNvPr id="3" name="Kuva 2" descr="Kuva, joka sisältää kohteen teksti&#10;&#10;Kuvaus luotu automaattisesti">
            <a:extLst>
              <a:ext uri="{FF2B5EF4-FFF2-40B4-BE49-F238E27FC236}">
                <a16:creationId xmlns:a16="http://schemas.microsoft.com/office/drawing/2014/main" id="{3E8D38E0-CEC3-4686-A340-5604AC1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53" y="5976166"/>
            <a:ext cx="792088" cy="560699"/>
          </a:xfrm>
          <a:prstGeom prst="rect">
            <a:avLst/>
          </a:prstGeom>
        </p:spPr>
      </p:pic>
      <p:pic>
        <p:nvPicPr>
          <p:cNvPr id="5" name="Kuva 4">
            <a:extLst>
              <a:ext uri="{FF2B5EF4-FFF2-40B4-BE49-F238E27FC236}">
                <a16:creationId xmlns:a16="http://schemas.microsoft.com/office/drawing/2014/main" id="{6919D0C6-0BF8-407B-BEA9-BE859A902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205" y="6027139"/>
            <a:ext cx="570976" cy="629041"/>
          </a:xfrm>
          <a:prstGeom prst="rect">
            <a:avLst/>
          </a:prstGeom>
        </p:spPr>
      </p:pic>
      <p:pic>
        <p:nvPicPr>
          <p:cNvPr id="7" name="Kuva 6">
            <a:extLst>
              <a:ext uri="{FF2B5EF4-FFF2-40B4-BE49-F238E27FC236}">
                <a16:creationId xmlns:a16="http://schemas.microsoft.com/office/drawing/2014/main" id="{7DD5C084-9255-4DF5-A824-BB6CEC74B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334" y="6020378"/>
            <a:ext cx="1857199" cy="516487"/>
          </a:xfrm>
          <a:prstGeom prst="rect">
            <a:avLst/>
          </a:prstGeom>
        </p:spPr>
      </p:pic>
      <p:sp>
        <p:nvSpPr>
          <p:cNvPr id="9" name="TextBox 13">
            <a:extLst>
              <a:ext uri="{FF2B5EF4-FFF2-40B4-BE49-F238E27FC236}">
                <a16:creationId xmlns:a16="http://schemas.microsoft.com/office/drawing/2014/main" id="{87063E2A-623E-4BEA-8097-BB6AE68C230E}"/>
              </a:ext>
            </a:extLst>
          </p:cNvPr>
          <p:cNvSpPr txBox="1"/>
          <p:nvPr/>
        </p:nvSpPr>
        <p:spPr>
          <a:xfrm>
            <a:off x="391688" y="2492896"/>
            <a:ext cx="8582010" cy="1077218"/>
          </a:xfrm>
          <a:prstGeom prst="rect">
            <a:avLst/>
          </a:prstGeom>
          <a:noFill/>
        </p:spPr>
        <p:txBody>
          <a:bodyPr wrap="square" rtlCol="0">
            <a:spAutoFit/>
          </a:bodyPr>
          <a:lstStyle/>
          <a:p>
            <a:pPr algn="ctr" defTabSz="685800" fontAlgn="auto">
              <a:spcBef>
                <a:spcPts val="0"/>
              </a:spcBef>
              <a:spcAft>
                <a:spcPts val="0"/>
              </a:spcAft>
            </a:pPr>
            <a:r>
              <a:rPr lang="en-US" sz="3200" b="1" dirty="0">
                <a:solidFill>
                  <a:schemeClr val="bg1"/>
                </a:solidFill>
                <a:latin typeface="Finlandica"/>
              </a:rPr>
              <a:t>Basic education in Finland – </a:t>
            </a:r>
            <a:br>
              <a:rPr lang="en-US" sz="3200" b="1" dirty="0">
                <a:solidFill>
                  <a:schemeClr val="bg1"/>
                </a:solidFill>
                <a:latin typeface="Finlandica"/>
              </a:rPr>
            </a:br>
            <a:r>
              <a:rPr lang="en-US" sz="3200" b="1" dirty="0">
                <a:solidFill>
                  <a:schemeClr val="bg1"/>
                </a:solidFill>
                <a:latin typeface="Finlandica"/>
              </a:rPr>
              <a:t>youngsters path in compulsory schooling </a:t>
            </a:r>
            <a:endParaRPr lang="en-GB" sz="3200" b="1" dirty="0">
              <a:solidFill>
                <a:schemeClr val="bg1"/>
              </a:solidFill>
              <a:latin typeface="Finlandica"/>
            </a:endParaRPr>
          </a:p>
        </p:txBody>
      </p:sp>
    </p:spTree>
    <p:extLst>
      <p:ext uri="{BB962C8B-B14F-4D97-AF65-F5344CB8AC3E}">
        <p14:creationId xmlns:p14="http://schemas.microsoft.com/office/powerpoint/2010/main" val="341159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1484784"/>
            <a:ext cx="8229600" cy="494928"/>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Instruction preparing for 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455032" y="2348880"/>
            <a:ext cx="6840760" cy="3570208"/>
          </a:xfrm>
          <a:prstGeom prst="rect">
            <a:avLst/>
          </a:prstGeom>
        </p:spPr>
        <p:txBody>
          <a:bodyPr wrap="square">
            <a:spAutoFit/>
          </a:bodyPr>
          <a:lstStyle/>
          <a:p>
            <a:r>
              <a:rPr lang="en-GB" b="1" dirty="0">
                <a:latin typeface="+mn-lt"/>
              </a:rPr>
              <a:t>Some Finnish municipalities provide immigrants with instruction preparing for basic education. </a:t>
            </a:r>
          </a:p>
          <a:p>
            <a:endParaRPr lang="en-GB" b="1" dirty="0">
              <a:latin typeface="+mn-lt"/>
            </a:endParaRPr>
          </a:p>
          <a:p>
            <a:r>
              <a:rPr lang="en-GB" b="1" dirty="0">
                <a:latin typeface="+mn-lt"/>
              </a:rPr>
              <a:t>Instruction preparing for basic education:</a:t>
            </a:r>
          </a:p>
          <a:p>
            <a:pPr>
              <a:buFont typeface="Arial" pitchFamily="34" charset="0"/>
              <a:buChar char="•"/>
            </a:pPr>
            <a:r>
              <a:rPr lang="en-GB" b="1" dirty="0">
                <a:latin typeface="+mn-lt"/>
              </a:rPr>
              <a:t> Smaller group, in which the pupil can improve his/her Finnish skills to an adequate level before starting mainstream education. </a:t>
            </a:r>
          </a:p>
          <a:p>
            <a:pPr marL="285750" indent="-285750"/>
            <a:endParaRPr lang="en-GB" sz="1600" dirty="0">
              <a:latin typeface="+mn-lt"/>
            </a:endParaRPr>
          </a:p>
          <a:p>
            <a:pPr marL="285750" indent="-285750"/>
            <a:r>
              <a:rPr lang="en-GB" sz="1600" dirty="0">
                <a:latin typeface="+mn-lt"/>
              </a:rPr>
              <a:t>Instruction preparing for basic education: </a:t>
            </a:r>
          </a:p>
          <a:p>
            <a:r>
              <a:rPr lang="en-GB" sz="1600" dirty="0">
                <a:latin typeface="+mn-lt"/>
                <a:hlinkClick r:id="rId3"/>
              </a:rPr>
              <a:t>https://www.oph.fi/sites/default/files/documents/perusopetukseen-valmistava-opetus.pdf</a:t>
            </a:r>
            <a:r>
              <a:rPr lang="en-GB" sz="1600" dirty="0">
                <a:latin typeface="+mn-lt"/>
              </a:rPr>
              <a:t> </a:t>
            </a:r>
          </a:p>
          <a:p>
            <a:endParaRPr lang="en-GB" b="1" dirty="0">
              <a:latin typeface="+mn-lt"/>
            </a:endParaRPr>
          </a:p>
          <a:p>
            <a:endParaRPr lang="en-GB" dirty="0"/>
          </a:p>
          <a:p>
            <a:endParaRPr lang="en-GB" dirty="0"/>
          </a:p>
        </p:txBody>
      </p:sp>
      <p:pic>
        <p:nvPicPr>
          <p:cNvPr id="4" name="Kuva 3"/>
          <p:cNvPicPr>
            <a:picLocks noChangeAspect="1"/>
          </p:cNvPicPr>
          <p:nvPr/>
        </p:nvPicPr>
        <p:blipFill>
          <a:blip r:embed="rId4" cstate="print"/>
          <a:stretch>
            <a:fillRect/>
          </a:stretch>
        </p:blipFill>
        <p:spPr>
          <a:xfrm>
            <a:off x="6876256" y="4800550"/>
            <a:ext cx="2083493" cy="2057450"/>
          </a:xfrm>
          <a:prstGeom prst="rect">
            <a:avLst/>
          </a:prstGeom>
        </p:spPr>
      </p:pic>
    </p:spTree>
    <p:extLst>
      <p:ext uri="{BB962C8B-B14F-4D97-AF65-F5344CB8AC3E}">
        <p14:creationId xmlns:p14="http://schemas.microsoft.com/office/powerpoint/2010/main" val="24720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259632" y="1628800"/>
            <a:ext cx="6624736" cy="4951167"/>
          </a:xfrm>
          <a:prstGeom prst="rect">
            <a:avLst/>
          </a:prstGeom>
        </p:spPr>
        <p:txBody>
          <a:bodyPr wrap="square">
            <a:spAutoFit/>
          </a:bodyPr>
          <a:lstStyle/>
          <a:p>
            <a:r>
              <a:rPr lang="en-GB" sz="2000" b="1" dirty="0">
                <a:latin typeface="+mn-lt"/>
              </a:rPr>
              <a:t>The purpose and general objectives of basic education</a:t>
            </a: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mn-lt"/>
              </a:rPr>
              <a:t>Education and upbringing:</a:t>
            </a:r>
          </a:p>
          <a:p>
            <a:pPr marL="742950" lvl="1" indent="-285750">
              <a:buFont typeface="Arial" panose="020B0604020202020204" pitchFamily="34" charset="0"/>
              <a:buChar char="•"/>
            </a:pPr>
            <a:r>
              <a:rPr lang="en-GB" sz="1600" b="1" dirty="0">
                <a:latin typeface="+mn-lt"/>
              </a:rPr>
              <a:t>The objective of basic education is to support the pupils’ learning, development and well-being in cooperation with homes. </a:t>
            </a:r>
          </a:p>
          <a:p>
            <a:pPr lvl="1"/>
            <a:endParaRPr lang="en-GB" b="1" dirty="0">
              <a:latin typeface="+mn-lt"/>
            </a:endParaRPr>
          </a:p>
          <a:p>
            <a:pPr marL="285750" indent="-285750">
              <a:buFont typeface="Arial" panose="020B0604020202020204" pitchFamily="34" charset="0"/>
              <a:buChar char="•"/>
            </a:pPr>
            <a:r>
              <a:rPr lang="en-GB" b="1" dirty="0">
                <a:latin typeface="+mn-lt"/>
              </a:rPr>
              <a:t>Society:</a:t>
            </a:r>
          </a:p>
          <a:p>
            <a:pPr marL="742950" lvl="1" indent="-285750">
              <a:buFont typeface="Arial" panose="020B0604020202020204" pitchFamily="34" charset="0"/>
              <a:buChar char="•"/>
            </a:pPr>
            <a:r>
              <a:rPr lang="en-GB" sz="1600" b="1" dirty="0">
                <a:latin typeface="+mn-lt"/>
              </a:rPr>
              <a:t>The objective of basic education is to promote equality and justice.</a:t>
            </a:r>
          </a:p>
          <a:p>
            <a:pPr lvl="1"/>
            <a:endParaRPr lang="en-GB" b="1" dirty="0">
              <a:latin typeface="+mn-lt"/>
            </a:endParaRPr>
          </a:p>
          <a:p>
            <a:pPr marL="285750" indent="-285750">
              <a:buFont typeface="Arial" panose="020B0604020202020204" pitchFamily="34" charset="0"/>
              <a:buChar char="•"/>
            </a:pPr>
            <a:r>
              <a:rPr lang="en-GB" b="1" dirty="0">
                <a:latin typeface="+mn-lt"/>
              </a:rPr>
              <a:t>Culture: </a:t>
            </a:r>
          </a:p>
          <a:p>
            <a:pPr marL="742950" lvl="1" indent="-285750">
              <a:buFont typeface="Arial" panose="020B0604020202020204" pitchFamily="34" charset="0"/>
              <a:buChar char="•"/>
            </a:pPr>
            <a:r>
              <a:rPr lang="en-GB" sz="1600" b="1" dirty="0">
                <a:latin typeface="+mn-lt"/>
              </a:rPr>
              <a:t>The objective of basic education is to promote varied cultural skills and the appreciation for cultural heritage, and to support pupils in developing their cultural identity and improve their understanding of cultural diversity. </a:t>
            </a:r>
          </a:p>
          <a:p>
            <a:pPr marL="742950" lvl="1"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Future:</a:t>
            </a:r>
          </a:p>
          <a:p>
            <a:pPr marL="742950" lvl="1" indent="-285750">
              <a:buFont typeface="Arial" panose="020B0604020202020204" pitchFamily="34" charset="0"/>
              <a:buChar char="•"/>
            </a:pPr>
            <a:r>
              <a:rPr lang="en-GB" sz="1600" b="1" dirty="0">
                <a:latin typeface="+mn-lt"/>
              </a:rPr>
              <a:t>The objective of basic education is to teach pupils to take responsibility for their choices shaping the future. </a:t>
            </a:r>
          </a:p>
        </p:txBody>
      </p:sp>
    </p:spTree>
    <p:extLst>
      <p:ext uri="{BB962C8B-B14F-4D97-AF65-F5344CB8AC3E}">
        <p14:creationId xmlns:p14="http://schemas.microsoft.com/office/powerpoint/2010/main" val="125491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259632" y="1556793"/>
            <a:ext cx="6624736" cy="6038838"/>
          </a:xfrm>
          <a:prstGeom prst="rect">
            <a:avLst/>
          </a:prstGeom>
        </p:spPr>
        <p:txBody>
          <a:bodyPr wrap="square">
            <a:spAutoFit/>
          </a:bodyPr>
          <a:lstStyle/>
          <a:p>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mn-lt"/>
                <a:ea typeface="Times New Roman" panose="02020603050405020304" pitchFamily="18" charset="0"/>
                <a:cs typeface="Times New Roman" panose="02020603050405020304" pitchFamily="18" charset="0"/>
              </a:rPr>
              <a:t>All children permanently living in Finland are entitled to basic education.</a:t>
            </a:r>
          </a:p>
          <a:p>
            <a:pPr marL="285750" indent="-285750">
              <a:buFont typeface="Arial" panose="020B0604020202020204" pitchFamily="34" charset="0"/>
              <a:buChar char="•"/>
            </a:pPr>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Calibri"/>
                <a:ea typeface="Times New Roman" panose="02020603050405020304" pitchFamily="18" charset="0"/>
                <a:cs typeface="Times New Roman" panose="02020603050405020304" pitchFamily="18" charset="0"/>
              </a:rPr>
              <a:t>Compulsory education: 7</a:t>
            </a:r>
            <a:r>
              <a:rPr lang="en-GB" b="1" dirty="0">
                <a:latin typeface="Times New Roman"/>
                <a:ea typeface="Times New Roman" panose="02020603050405020304" pitchFamily="18" charset="0"/>
                <a:cs typeface="Times New Roman" panose="02020603050405020304" pitchFamily="18" charset="0"/>
              </a:rPr>
              <a:t>–</a:t>
            </a:r>
            <a:r>
              <a:rPr lang="en-GB" b="1" dirty="0">
                <a:latin typeface="+mn-lt"/>
                <a:ea typeface="Times New Roman" panose="02020603050405020304" pitchFamily="18" charset="0"/>
                <a:cs typeface="Times New Roman" panose="02020603050405020304" pitchFamily="18" charset="0"/>
              </a:rPr>
              <a:t>18 years of age. (as of 2021)</a:t>
            </a:r>
          </a:p>
          <a:p>
            <a:pPr marL="285750" indent="-285750">
              <a:buFont typeface="Arial" panose="020B0604020202020204" pitchFamily="34" charset="0"/>
              <a:buChar char="•"/>
            </a:pPr>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mn-lt"/>
                <a:ea typeface="Times New Roman" panose="02020603050405020304" pitchFamily="18" charset="0"/>
                <a:cs typeface="Times New Roman" panose="02020603050405020304" pitchFamily="18" charset="0"/>
              </a:rPr>
              <a:t>Basic education: </a:t>
            </a:r>
          </a:p>
          <a:p>
            <a:pPr marL="742950" lvl="1" indent="-285750">
              <a:buFont typeface="Arial" panose="020B0604020202020204" pitchFamily="34" charset="0"/>
              <a:buChar char="•"/>
            </a:pPr>
            <a:r>
              <a:rPr lang="en-GB" sz="1600" b="1" dirty="0">
                <a:latin typeface="Calibri"/>
                <a:ea typeface="Times New Roman" panose="02020603050405020304" pitchFamily="18" charset="0"/>
                <a:cs typeface="Times New Roman" panose="02020603050405020304" pitchFamily="18" charset="0"/>
              </a:rPr>
              <a:t>Primary education (1</a:t>
            </a:r>
            <a:r>
              <a:rPr lang="en-GB" sz="1600" b="1" dirty="0">
                <a:latin typeface="Times New Roman"/>
                <a:ea typeface="Times New Roman" panose="02020603050405020304" pitchFamily="18" charset="0"/>
                <a:cs typeface="Times New Roman" panose="02020603050405020304" pitchFamily="18" charset="0"/>
              </a:rPr>
              <a:t>–</a:t>
            </a:r>
            <a:r>
              <a:rPr lang="en-GB" sz="1600" b="1" dirty="0">
                <a:latin typeface="+mn-lt"/>
                <a:ea typeface="Times New Roman" panose="02020603050405020304" pitchFamily="18" charset="0"/>
                <a:cs typeface="Times New Roman" panose="02020603050405020304" pitchFamily="18" charset="0"/>
              </a:rPr>
              <a:t>6) and</a:t>
            </a:r>
          </a:p>
          <a:p>
            <a:pPr marL="742950" lvl="1" indent="-285750">
              <a:buFont typeface="Arial" panose="020B0604020202020204" pitchFamily="34" charset="0"/>
              <a:buChar char="•"/>
            </a:pPr>
            <a:r>
              <a:rPr lang="en-GB" sz="1600" b="1" dirty="0">
                <a:latin typeface="Calibri"/>
                <a:ea typeface="Times New Roman" panose="02020603050405020304" pitchFamily="18" charset="0"/>
                <a:cs typeface="Times New Roman" panose="02020603050405020304" pitchFamily="18" charset="0"/>
              </a:rPr>
              <a:t>lower secondary education (7</a:t>
            </a:r>
            <a:r>
              <a:rPr lang="en-GB" sz="1600" b="1" dirty="0">
                <a:latin typeface="Times New Roman"/>
                <a:ea typeface="Times New Roman" panose="02020603050405020304" pitchFamily="18" charset="0"/>
                <a:cs typeface="Times New Roman" panose="02020603050405020304" pitchFamily="18" charset="0"/>
              </a:rPr>
              <a:t>–</a:t>
            </a:r>
            <a:r>
              <a:rPr lang="en-GB" sz="1600" b="1" dirty="0">
                <a:latin typeface="+mn-lt"/>
                <a:ea typeface="Times New Roman" panose="02020603050405020304" pitchFamily="18" charset="0"/>
                <a:cs typeface="Times New Roman" panose="02020603050405020304" pitchFamily="18" charset="0"/>
              </a:rPr>
              <a:t>9).</a:t>
            </a:r>
          </a:p>
          <a:p>
            <a:pPr lvl="1"/>
            <a:endParaRPr lang="en-GB" sz="1600"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mn-lt"/>
                <a:ea typeface="Times New Roman" panose="02020603050405020304" pitchFamily="18" charset="0"/>
                <a:cs typeface="Times New Roman" panose="02020603050405020304" pitchFamily="18" charset="0"/>
              </a:rPr>
              <a:t>After basic education: </a:t>
            </a:r>
          </a:p>
          <a:p>
            <a:pPr marL="742950" lvl="1" indent="-285750">
              <a:buFont typeface="Arial" panose="020B0604020202020204" pitchFamily="34" charset="0"/>
              <a:buChar char="•"/>
            </a:pPr>
            <a:r>
              <a:rPr lang="en-GB" sz="1600" b="1" dirty="0">
                <a:latin typeface="+mn-lt"/>
                <a:ea typeface="Times New Roman" panose="02020603050405020304" pitchFamily="18" charset="0"/>
                <a:cs typeface="Times New Roman" panose="02020603050405020304" pitchFamily="18" charset="0"/>
              </a:rPr>
              <a:t>Upper secondary education: general upper secondary school</a:t>
            </a:r>
          </a:p>
          <a:p>
            <a:pPr marL="742950" lvl="1" indent="-285750"/>
            <a:r>
              <a:rPr lang="en-GB" sz="1600" b="1" dirty="0">
                <a:latin typeface="+mn-lt"/>
                <a:ea typeface="Times New Roman" panose="02020603050405020304" pitchFamily="18" charset="0"/>
                <a:cs typeface="Times New Roman" panose="02020603050405020304" pitchFamily="18" charset="0"/>
              </a:rPr>
              <a:t>	or vocational college</a:t>
            </a:r>
          </a:p>
          <a:p>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mn-lt"/>
                <a:ea typeface="Times New Roman" panose="02020603050405020304" pitchFamily="18" charset="0"/>
                <a:cs typeface="Times New Roman" panose="02020603050405020304" pitchFamily="18" charset="0"/>
              </a:rPr>
              <a:t>Basic education is free of charge. </a:t>
            </a:r>
          </a:p>
          <a:p>
            <a:pPr marL="742950" lvl="1" indent="-285750">
              <a:buFont typeface="Arial" panose="020B0604020202020204" pitchFamily="34" charset="0"/>
              <a:buChar char="•"/>
            </a:pPr>
            <a:r>
              <a:rPr lang="en-GB" sz="1600" b="1" dirty="0">
                <a:latin typeface="+mn-lt"/>
                <a:ea typeface="Times New Roman" panose="02020603050405020304" pitchFamily="18" charset="0"/>
                <a:cs typeface="Times New Roman" panose="02020603050405020304" pitchFamily="18" charset="0"/>
              </a:rPr>
              <a:t>It also includes textbooks, materials and equipment needed, and school lunch and insurance for the duration of the school day, school transportation and field trips. </a:t>
            </a:r>
          </a:p>
          <a:p>
            <a:pPr marL="742950" lvl="1" indent="-285750">
              <a:buFont typeface="Arial" panose="020B0604020202020204" pitchFamily="34" charset="0"/>
              <a:buChar char="•"/>
            </a:pPr>
            <a:r>
              <a:rPr lang="en-GB" sz="1600" b="1" dirty="0">
                <a:latin typeface="+mn-lt"/>
                <a:ea typeface="Times New Roman" panose="02020603050405020304" pitchFamily="18" charset="0"/>
                <a:cs typeface="Times New Roman" panose="02020603050405020304" pitchFamily="18" charset="0"/>
              </a:rPr>
              <a:t>As of 2021, upper secondary studies will also be free of charge. </a:t>
            </a:r>
          </a:p>
          <a:p>
            <a:pPr marL="742950" lvl="1"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p:txBody>
      </p:sp>
      <p:pic>
        <p:nvPicPr>
          <p:cNvPr id="4" name="Kuva 3"/>
          <p:cNvPicPr>
            <a:picLocks noChangeAspect="1"/>
          </p:cNvPicPr>
          <p:nvPr/>
        </p:nvPicPr>
        <p:blipFill>
          <a:blip r:embed="rId3" cstate="print"/>
          <a:stretch>
            <a:fillRect/>
          </a:stretch>
        </p:blipFill>
        <p:spPr>
          <a:xfrm>
            <a:off x="6732240" y="2996952"/>
            <a:ext cx="2017951" cy="1987468"/>
          </a:xfrm>
          <a:prstGeom prst="rect">
            <a:avLst/>
          </a:prstGeom>
        </p:spPr>
      </p:pic>
    </p:spTree>
    <p:extLst>
      <p:ext uri="{BB962C8B-B14F-4D97-AF65-F5344CB8AC3E}">
        <p14:creationId xmlns:p14="http://schemas.microsoft.com/office/powerpoint/2010/main" val="4225375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899592" y="1778652"/>
            <a:ext cx="6984776" cy="5570756"/>
          </a:xfrm>
          <a:prstGeom prst="rect">
            <a:avLst/>
          </a:prstGeom>
        </p:spPr>
        <p:txBody>
          <a:bodyPr wrap="square">
            <a:spAutoFit/>
          </a:bodyPr>
          <a:lstStyle/>
          <a:p>
            <a:r>
              <a:rPr lang="en-GB" sz="2000" b="1" dirty="0">
                <a:latin typeface="+mn-lt"/>
              </a:rPr>
              <a:t>Curriculum = the content of instruction</a:t>
            </a:r>
          </a:p>
          <a:p>
            <a:pPr marL="342900" indent="-342900">
              <a:buFont typeface="+mj-lt"/>
              <a:buAutoNum type="arabicPeriod"/>
            </a:pPr>
            <a:endParaRPr lang="en-GB" sz="1600" b="1" dirty="0">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1600" b="1" dirty="0">
                <a:latin typeface="+mn-lt"/>
                <a:ea typeface="Times New Roman" panose="02020603050405020304" pitchFamily="18" charset="0"/>
                <a:cs typeface="Times New Roman" panose="02020603050405020304" pitchFamily="18" charset="0"/>
              </a:rPr>
              <a:t>A national core curriculum for basic education is prepared by the Finnish National Agency for Education.</a:t>
            </a:r>
          </a:p>
          <a:p>
            <a:pPr marL="342900" indent="-342900">
              <a:buFont typeface="+mj-lt"/>
              <a:buAutoNum type="arabicPeriod"/>
            </a:pPr>
            <a:endParaRPr lang="en-GB" sz="1600" b="1" dirty="0">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1600" b="1" dirty="0">
                <a:latin typeface="+mn-lt"/>
                <a:ea typeface="Times New Roman" panose="02020603050405020304" pitchFamily="18" charset="0"/>
                <a:cs typeface="Times New Roman" panose="02020603050405020304" pitchFamily="18" charset="0"/>
              </a:rPr>
              <a:t>A local core curriculum is prepared by the municipality based on the national core curriculum. </a:t>
            </a:r>
          </a:p>
          <a:p>
            <a:pPr marL="342900" indent="-342900">
              <a:buFont typeface="+mj-lt"/>
              <a:buAutoNum type="arabicPeriod"/>
            </a:pPr>
            <a:endParaRPr lang="en-GB" sz="1600" b="1" dirty="0">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1600" b="1" dirty="0">
                <a:latin typeface="+mn-lt"/>
                <a:ea typeface="Times New Roman" panose="02020603050405020304" pitchFamily="18" charset="0"/>
                <a:cs typeface="Times New Roman" panose="02020603050405020304" pitchFamily="18" charset="0"/>
              </a:rPr>
              <a:t> Schools prepare </a:t>
            </a:r>
          </a:p>
          <a:p>
            <a:pPr marL="742950" lvl="1" indent="-285750">
              <a:buFont typeface="Arial" panose="020B0604020202020204" pitchFamily="34" charset="0"/>
              <a:buChar char="•"/>
            </a:pPr>
            <a:r>
              <a:rPr lang="en-GB" sz="1600" b="1" dirty="0">
                <a:latin typeface="+mn-lt"/>
                <a:ea typeface="Times New Roman" panose="02020603050405020304" pitchFamily="18" charset="0"/>
                <a:cs typeface="Times New Roman" panose="02020603050405020304" pitchFamily="18" charset="0"/>
              </a:rPr>
              <a:t>their own annual plans for the implementation of the local curriculum, and</a:t>
            </a:r>
          </a:p>
          <a:p>
            <a:pPr marL="742950" lvl="1" indent="-285750">
              <a:buFont typeface="Arial" panose="020B0604020202020204" pitchFamily="34" charset="0"/>
              <a:buChar char="•"/>
            </a:pPr>
            <a:r>
              <a:rPr lang="en-GB" sz="1600" b="1" dirty="0">
                <a:latin typeface="+mn-lt"/>
                <a:ea typeface="Times New Roman" panose="02020603050405020304" pitchFamily="18" charset="0"/>
                <a:cs typeface="Times New Roman" panose="02020603050405020304" pitchFamily="18" charset="0"/>
              </a:rPr>
              <a:t>individual learning plans for the pupils.</a:t>
            </a:r>
          </a:p>
          <a:p>
            <a:pPr marL="742950" lvl="1"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a:p>
            <a:r>
              <a:rPr lang="en-GB" sz="1600" dirty="0">
                <a:latin typeface="+mn-lt"/>
                <a:ea typeface="Times New Roman" panose="02020603050405020304" pitchFamily="18" charset="0"/>
                <a:cs typeface="Times New Roman" panose="02020603050405020304" pitchFamily="18" charset="0"/>
              </a:rPr>
              <a:t>National core curriculum for basic education: </a:t>
            </a:r>
          </a:p>
          <a:p>
            <a:r>
              <a:rPr lang="en-GB" sz="1600" dirty="0">
                <a:latin typeface="+mn-lt"/>
                <a:ea typeface="Times New Roman" panose="02020603050405020304" pitchFamily="18" charset="0"/>
                <a:cs typeface="Times New Roman" panose="02020603050405020304" pitchFamily="18" charset="0"/>
              </a:rPr>
              <a:t>https://www.oph.fi/sites/default/files/documents/perusopetuksen_opetussuunnitelman_perusteet_2014.pdf</a:t>
            </a:r>
          </a:p>
          <a:p>
            <a:endParaRPr lang="en-GB" sz="1600" dirty="0">
              <a:latin typeface="+mn-lt"/>
              <a:ea typeface="Times New Roman" panose="02020603050405020304" pitchFamily="18" charset="0"/>
              <a:cs typeface="Times New Roman" panose="02020603050405020304" pitchFamily="18" charset="0"/>
            </a:endParaRPr>
          </a:p>
          <a:p>
            <a:r>
              <a:rPr lang="en-GB" sz="1600" dirty="0">
                <a:latin typeface="+mn-lt"/>
                <a:ea typeface="Times New Roman" panose="02020603050405020304" pitchFamily="18" charset="0"/>
                <a:cs typeface="Times New Roman" panose="02020603050405020304" pitchFamily="18" charset="0"/>
              </a:rPr>
              <a:t>Local curriculum, </a:t>
            </a:r>
            <a:r>
              <a:rPr lang="en-GB" sz="1600" dirty="0" err="1">
                <a:latin typeface="+mn-lt"/>
                <a:ea typeface="Times New Roman" panose="02020603050405020304" pitchFamily="18" charset="0"/>
                <a:cs typeface="Times New Roman" panose="02020603050405020304" pitchFamily="18" charset="0"/>
              </a:rPr>
              <a:t>Kajaani</a:t>
            </a:r>
            <a:r>
              <a:rPr lang="en-GB" sz="1600" dirty="0">
                <a:latin typeface="+mn-lt"/>
                <a:ea typeface="Times New Roman" panose="02020603050405020304" pitchFamily="18" charset="0"/>
                <a:cs typeface="Times New Roman" panose="02020603050405020304" pitchFamily="18" charset="0"/>
              </a:rPr>
              <a:t>: </a:t>
            </a:r>
            <a:r>
              <a:rPr lang="en-GB" sz="1600" u="sng" dirty="0">
                <a:latin typeface="+mn-lt"/>
                <a:ea typeface="Times New Roman" panose="02020603050405020304" pitchFamily="18" charset="0"/>
                <a:cs typeface="Times New Roman" panose="02020603050405020304" pitchFamily="18" charset="0"/>
              </a:rPr>
              <a:t>http://www.kajaani.fi/sites/default/files/ops_2016_opetus_ja_oppiaineet.pd</a:t>
            </a:r>
            <a:r>
              <a:rPr lang="en-GB" sz="1600" dirty="0">
                <a:latin typeface="+mn-lt"/>
                <a:ea typeface="Times New Roman" panose="02020603050405020304" pitchFamily="18" charset="0"/>
                <a:cs typeface="Times New Roman" panose="02020603050405020304" pitchFamily="18" charset="0"/>
              </a:rPr>
              <a:t>f</a:t>
            </a:r>
          </a:p>
          <a:p>
            <a:endParaRPr lang="en-GB" sz="1600" dirty="0">
              <a:latin typeface="+mn-lt"/>
              <a:ea typeface="Times New Roman" panose="02020603050405020304" pitchFamily="18" charset="0"/>
              <a:cs typeface="Times New Roman" panose="02020603050405020304" pitchFamily="18" charset="0"/>
            </a:endParaRPr>
          </a:p>
          <a:p>
            <a:endParaRPr lang="en-GB" sz="1600"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p:txBody>
      </p:sp>
      <p:pic>
        <p:nvPicPr>
          <p:cNvPr id="4" name="Kuva 3"/>
          <p:cNvPicPr>
            <a:picLocks noChangeAspect="1"/>
          </p:cNvPicPr>
          <p:nvPr/>
        </p:nvPicPr>
        <p:blipFill>
          <a:blip r:embed="rId3" cstate="print"/>
          <a:stretch>
            <a:fillRect/>
          </a:stretch>
        </p:blipFill>
        <p:spPr>
          <a:xfrm>
            <a:off x="7543734" y="4649791"/>
            <a:ext cx="1600266" cy="2208209"/>
          </a:xfrm>
          <a:prstGeom prst="rect">
            <a:avLst/>
          </a:prstGeom>
        </p:spPr>
      </p:pic>
    </p:spTree>
    <p:extLst>
      <p:ext uri="{BB962C8B-B14F-4D97-AF65-F5344CB8AC3E}">
        <p14:creationId xmlns:p14="http://schemas.microsoft.com/office/powerpoint/2010/main" val="310453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64704"/>
            <a:ext cx="8229600" cy="1152128"/>
          </a:xfrm>
        </p:spPr>
        <p:txBody>
          <a:bodyPr/>
          <a:lstStyle/>
          <a:p>
            <a:r>
              <a:rPr lang="en-GB" b="1"/>
              <a:t>Basic education</a:t>
            </a:r>
            <a:endParaRPr lang="en-GB" b="1" dirty="0"/>
          </a:p>
        </p:txBody>
      </p:sp>
      <p:sp>
        <p:nvSpPr>
          <p:cNvPr id="3" name="Tekstiruutu 2"/>
          <p:cNvSpPr txBox="1"/>
          <p:nvPr/>
        </p:nvSpPr>
        <p:spPr>
          <a:xfrm>
            <a:off x="755576" y="1988840"/>
            <a:ext cx="7488832" cy="4247317"/>
          </a:xfrm>
          <a:prstGeom prst="rect">
            <a:avLst/>
          </a:prstGeom>
          <a:noFill/>
        </p:spPr>
        <p:txBody>
          <a:bodyPr wrap="square" rtlCol="0">
            <a:spAutoFit/>
          </a:bodyPr>
          <a:lstStyle/>
          <a:p>
            <a:r>
              <a:rPr lang="en-GB" b="1" dirty="0">
                <a:latin typeface="+mn-lt"/>
              </a:rPr>
              <a:t>Basic education encompasses 20 subjects. </a:t>
            </a:r>
          </a:p>
          <a:p>
            <a:pPr marL="285750" indent="-285750">
              <a:buFont typeface="Arial" panose="020B0604020202020204" pitchFamily="34" charset="0"/>
              <a:buChar char="•"/>
            </a:pPr>
            <a:r>
              <a:rPr lang="en-GB" b="1" dirty="0">
                <a:latin typeface="+mn-lt"/>
              </a:rPr>
              <a:t>In addition, there are transversal studies and elective subjects. </a:t>
            </a:r>
          </a:p>
          <a:p>
            <a:endParaRPr lang="en-GB" b="1" dirty="0">
              <a:latin typeface="+mn-lt"/>
            </a:endParaRPr>
          </a:p>
          <a:p>
            <a:r>
              <a:rPr lang="en-GB" b="1" dirty="0">
                <a:latin typeface="+mn-lt"/>
              </a:rPr>
              <a:t>Theoretical subjects:</a:t>
            </a:r>
          </a:p>
          <a:p>
            <a:pPr marL="285750" indent="-285750">
              <a:buFont typeface="Arial" panose="020B0604020202020204" pitchFamily="34" charset="0"/>
              <a:buChar char="•"/>
            </a:pPr>
            <a:r>
              <a:rPr lang="en-GB" dirty="0">
                <a:latin typeface="+mn-lt"/>
              </a:rPr>
              <a:t>Native language and literature,</a:t>
            </a:r>
          </a:p>
          <a:p>
            <a:pPr marL="285750" indent="-285750">
              <a:buFont typeface="Arial" panose="020B0604020202020204" pitchFamily="34" charset="0"/>
              <a:buChar char="•"/>
            </a:pPr>
            <a:r>
              <a:rPr lang="en-GB" dirty="0">
                <a:latin typeface="+mn-lt"/>
              </a:rPr>
              <a:t>mathematics,</a:t>
            </a:r>
          </a:p>
          <a:p>
            <a:pPr marL="285750" indent="-285750">
              <a:buFont typeface="Arial" panose="020B0604020202020204" pitchFamily="34" charset="0"/>
              <a:buChar char="•"/>
            </a:pPr>
            <a:r>
              <a:rPr lang="en-GB" dirty="0">
                <a:latin typeface="+mn-lt"/>
              </a:rPr>
              <a:t>second domestic language and foreign languages</a:t>
            </a:r>
          </a:p>
          <a:p>
            <a:pPr marL="285750" indent="-285750">
              <a:buFont typeface="Arial" panose="020B0604020202020204" pitchFamily="34" charset="0"/>
              <a:buChar char="•"/>
            </a:pPr>
            <a:r>
              <a:rPr lang="en-GB" dirty="0">
                <a:latin typeface="+mn-lt"/>
              </a:rPr>
              <a:t>environmental studies, </a:t>
            </a:r>
          </a:p>
          <a:p>
            <a:pPr marL="285750" indent="-285750">
              <a:buFont typeface="Arial" panose="020B0604020202020204" pitchFamily="34" charset="0"/>
              <a:buChar char="•"/>
            </a:pPr>
            <a:r>
              <a:rPr lang="en-GB" dirty="0">
                <a:latin typeface="+mn-lt"/>
              </a:rPr>
              <a:t>biology and geography,</a:t>
            </a:r>
          </a:p>
          <a:p>
            <a:pPr marL="285750" indent="-285750">
              <a:buFont typeface="Arial" panose="020B0604020202020204" pitchFamily="34" charset="0"/>
              <a:buChar char="•"/>
            </a:pPr>
            <a:r>
              <a:rPr lang="en-GB" dirty="0">
                <a:latin typeface="+mn-lt"/>
              </a:rPr>
              <a:t>physics and chemistry,</a:t>
            </a:r>
          </a:p>
          <a:p>
            <a:pPr marL="285750" indent="-285750">
              <a:buFont typeface="Arial" panose="020B0604020202020204" pitchFamily="34" charset="0"/>
              <a:buChar char="•"/>
            </a:pPr>
            <a:r>
              <a:rPr lang="en-GB" dirty="0">
                <a:latin typeface="+mn-lt"/>
              </a:rPr>
              <a:t>history and civics,</a:t>
            </a:r>
          </a:p>
          <a:p>
            <a:pPr marL="285750" indent="-285750">
              <a:buFont typeface="Arial" panose="020B0604020202020204" pitchFamily="34" charset="0"/>
              <a:buChar char="•"/>
            </a:pPr>
            <a:r>
              <a:rPr lang="en-GB" dirty="0">
                <a:latin typeface="+mn-lt"/>
              </a:rPr>
              <a:t>religion,</a:t>
            </a:r>
          </a:p>
          <a:p>
            <a:pPr marL="285750" indent="-285750">
              <a:buFont typeface="Arial" panose="020B0604020202020204" pitchFamily="34" charset="0"/>
              <a:buChar char="•"/>
            </a:pPr>
            <a:r>
              <a:rPr lang="en-GB" dirty="0">
                <a:latin typeface="+mn-lt"/>
              </a:rPr>
              <a:t>ethics,</a:t>
            </a:r>
          </a:p>
          <a:p>
            <a:pPr marL="285750" indent="-285750">
              <a:buFont typeface="Arial" panose="020B0604020202020204" pitchFamily="34" charset="0"/>
              <a:buChar char="•"/>
            </a:pPr>
            <a:r>
              <a:rPr lang="en-GB" dirty="0">
                <a:latin typeface="+mn-lt"/>
              </a:rPr>
              <a:t>health education.</a:t>
            </a:r>
          </a:p>
          <a:p>
            <a:endParaRPr lang="en-GB" b="1" dirty="0">
              <a:latin typeface="+mn-lt"/>
            </a:endParaRPr>
          </a:p>
        </p:txBody>
      </p:sp>
      <p:sp>
        <p:nvSpPr>
          <p:cNvPr id="5" name="Suorakulmio 4"/>
          <p:cNvSpPr/>
          <p:nvPr/>
        </p:nvSpPr>
        <p:spPr>
          <a:xfrm>
            <a:off x="5724128" y="3068960"/>
            <a:ext cx="2520280" cy="2031325"/>
          </a:xfrm>
          <a:prstGeom prst="rect">
            <a:avLst/>
          </a:prstGeom>
        </p:spPr>
        <p:txBody>
          <a:bodyPr wrap="square">
            <a:spAutoFit/>
          </a:bodyPr>
          <a:lstStyle/>
          <a:p>
            <a:r>
              <a:rPr lang="en-GB" b="1" dirty="0">
                <a:latin typeface="+mn-lt"/>
              </a:rPr>
              <a:t>Artistic and practical subjects: </a:t>
            </a:r>
            <a:endParaRPr lang="en-GB" dirty="0">
              <a:latin typeface="+mn-lt"/>
            </a:endParaRPr>
          </a:p>
          <a:p>
            <a:pPr marL="285750" indent="-285750">
              <a:buFont typeface="Arial" panose="020B0604020202020204" pitchFamily="34" charset="0"/>
              <a:buChar char="•"/>
            </a:pPr>
            <a:r>
              <a:rPr lang="en-GB" dirty="0">
                <a:latin typeface="+mn-lt"/>
              </a:rPr>
              <a:t>Visual art,</a:t>
            </a:r>
          </a:p>
          <a:p>
            <a:pPr marL="285750" indent="-285750">
              <a:buFont typeface="Arial" panose="020B0604020202020204" pitchFamily="34" charset="0"/>
              <a:buChar char="•"/>
            </a:pPr>
            <a:r>
              <a:rPr lang="en-GB" dirty="0">
                <a:latin typeface="+mn-lt"/>
              </a:rPr>
              <a:t>home economics;</a:t>
            </a:r>
          </a:p>
          <a:p>
            <a:pPr marL="285750" indent="-285750">
              <a:buFont typeface="Arial" panose="020B0604020202020204" pitchFamily="34" charset="0"/>
              <a:buChar char="•"/>
            </a:pPr>
            <a:r>
              <a:rPr lang="en-GB" dirty="0">
                <a:latin typeface="+mn-lt"/>
              </a:rPr>
              <a:t>crafts,</a:t>
            </a:r>
          </a:p>
          <a:p>
            <a:pPr marL="285750" indent="-285750">
              <a:buFont typeface="Arial" panose="020B0604020202020204" pitchFamily="34" charset="0"/>
              <a:buChar char="•"/>
            </a:pPr>
            <a:r>
              <a:rPr lang="en-GB" dirty="0">
                <a:latin typeface="+mn-lt"/>
              </a:rPr>
              <a:t>physical education,</a:t>
            </a:r>
          </a:p>
          <a:p>
            <a:pPr marL="285750" indent="-285750">
              <a:buFont typeface="Arial" panose="020B0604020202020204" pitchFamily="34" charset="0"/>
              <a:buChar char="•"/>
            </a:pPr>
            <a:r>
              <a:rPr lang="en-GB" dirty="0">
                <a:latin typeface="+mn-lt"/>
              </a:rPr>
              <a:t>music.</a:t>
            </a:r>
          </a:p>
        </p:txBody>
      </p:sp>
    </p:spTree>
    <p:extLst>
      <p:ext uri="{BB962C8B-B14F-4D97-AF65-F5344CB8AC3E}">
        <p14:creationId xmlns:p14="http://schemas.microsoft.com/office/powerpoint/2010/main" val="158823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259632" y="1556793"/>
            <a:ext cx="7416824" cy="5884950"/>
          </a:xfrm>
          <a:prstGeom prst="rect">
            <a:avLst/>
          </a:prstGeom>
        </p:spPr>
        <p:txBody>
          <a:bodyPr wrap="square">
            <a:spAutoFit/>
          </a:bodyPr>
          <a:lstStyle/>
          <a:p>
            <a:r>
              <a:rPr lang="en-GB" sz="2000" b="1" dirty="0">
                <a:latin typeface="+mn-lt"/>
              </a:rPr>
              <a:t>Assessment</a:t>
            </a:r>
          </a:p>
          <a:p>
            <a:endParaRPr lang="en-GB" b="1" dirty="0">
              <a:latin typeface="+mn-lt"/>
            </a:endParaRPr>
          </a:p>
          <a:p>
            <a:r>
              <a:rPr lang="en-GB" b="1" dirty="0">
                <a:latin typeface="+mn-lt"/>
              </a:rPr>
              <a:t>The pupils’ learning, working and conduct are assessed during the studies and at the end of the school year. </a:t>
            </a:r>
          </a:p>
          <a:p>
            <a:endParaRPr lang="en-GB" b="1" dirty="0">
              <a:latin typeface="+mn-lt"/>
            </a:endParaRPr>
          </a:p>
          <a:p>
            <a:r>
              <a:rPr lang="en-GB" b="1" dirty="0">
                <a:latin typeface="+mn-lt"/>
              </a:rPr>
              <a:t>Pupils get a report card at the end of the school year. </a:t>
            </a:r>
          </a:p>
          <a:p>
            <a:r>
              <a:rPr lang="en-GB" b="1" dirty="0">
                <a:latin typeface="+mn-lt"/>
              </a:rPr>
              <a:t>The report card consists of the curriculum and a verbal assessment or numerical assessment of each subject.</a:t>
            </a:r>
          </a:p>
          <a:p>
            <a:endParaRPr lang="en-GB" b="1" dirty="0">
              <a:latin typeface="+mn-lt"/>
            </a:endParaRPr>
          </a:p>
          <a:p>
            <a:r>
              <a:rPr lang="en-GB" b="1" dirty="0">
                <a:latin typeface="+mn-lt"/>
              </a:rPr>
              <a:t>The assessment reveals</a:t>
            </a:r>
          </a:p>
          <a:p>
            <a:r>
              <a:rPr lang="en-GB" b="1" dirty="0">
                <a:latin typeface="+mn-lt"/>
              </a:rPr>
              <a:t>• the learning aims,</a:t>
            </a:r>
          </a:p>
          <a:p>
            <a:r>
              <a:rPr lang="en-GB" b="1" dirty="0">
                <a:latin typeface="+mn-lt"/>
              </a:rPr>
              <a:t>• what has been learned, </a:t>
            </a:r>
          </a:p>
          <a:p>
            <a:r>
              <a:rPr lang="en-GB" b="1" dirty="0">
                <a:latin typeface="+mn-lt"/>
              </a:rPr>
              <a:t>• how the pupil can improve his/her learning and achievement.</a:t>
            </a:r>
          </a:p>
          <a:p>
            <a:endParaRPr lang="en-GB" b="1" dirty="0">
              <a:latin typeface="+mn-lt"/>
            </a:endParaRPr>
          </a:p>
          <a:p>
            <a:r>
              <a:rPr lang="en-GB" b="1" dirty="0">
                <a:latin typeface="+mn-lt"/>
              </a:rPr>
              <a:t>• 1</a:t>
            </a:r>
            <a:r>
              <a:rPr lang="en-GB" b="1" baseline="30000" dirty="0">
                <a:latin typeface="+mn-lt"/>
              </a:rPr>
              <a:t>st</a:t>
            </a:r>
            <a:r>
              <a:rPr lang="en-GB" b="1" dirty="0">
                <a:latin typeface="+mn-lt"/>
              </a:rPr>
              <a:t> and 2</a:t>
            </a:r>
            <a:r>
              <a:rPr lang="en-GB" b="1" baseline="30000" dirty="0">
                <a:latin typeface="+mn-lt"/>
              </a:rPr>
              <a:t>nd</a:t>
            </a:r>
            <a:r>
              <a:rPr lang="en-GB" b="1" dirty="0">
                <a:latin typeface="+mn-lt"/>
              </a:rPr>
              <a:t> year pupils get a </a:t>
            </a:r>
            <a:r>
              <a:rPr lang="en-GB" b="1" i="1" dirty="0">
                <a:latin typeface="+mn-lt"/>
              </a:rPr>
              <a:t>verbal assessment</a:t>
            </a:r>
            <a:r>
              <a:rPr lang="en-GB" b="1" dirty="0">
                <a:latin typeface="+mn-lt"/>
              </a:rPr>
              <a:t>. </a:t>
            </a:r>
          </a:p>
          <a:p>
            <a:r>
              <a:rPr lang="en-GB" b="1" dirty="0">
                <a:latin typeface="+mn-lt"/>
              </a:rPr>
              <a:t>It details how the child has progressed in all subjects studied during the school year.</a:t>
            </a:r>
          </a:p>
          <a:p>
            <a:r>
              <a:rPr lang="en-GB" b="1" dirty="0">
                <a:latin typeface="+mn-lt"/>
              </a:rPr>
              <a:t>• In years 3 to 9, teachers use numerical assessment 4–10.</a:t>
            </a:r>
          </a:p>
          <a:p>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t>
            </a:r>
          </a:p>
        </p:txBody>
      </p:sp>
      <p:pic>
        <p:nvPicPr>
          <p:cNvPr id="7" name="Kuva 6"/>
          <p:cNvPicPr>
            <a:picLocks noChangeAspect="1"/>
          </p:cNvPicPr>
          <p:nvPr/>
        </p:nvPicPr>
        <p:blipFill>
          <a:blip r:embed="rId3" cstate="print"/>
          <a:stretch>
            <a:fillRect/>
          </a:stretch>
        </p:blipFill>
        <p:spPr>
          <a:xfrm>
            <a:off x="2339751" y="319526"/>
            <a:ext cx="4927045" cy="6493850"/>
          </a:xfrm>
          <a:prstGeom prst="rect">
            <a:avLst/>
          </a:prstGeom>
        </p:spPr>
      </p:pic>
    </p:spTree>
    <p:extLst>
      <p:ext uri="{BB962C8B-B14F-4D97-AF65-F5344CB8AC3E}">
        <p14:creationId xmlns:p14="http://schemas.microsoft.com/office/powerpoint/2010/main" val="103967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clouds in the sky&#10;&#10;Description automatically generated">
            <a:extLst>
              <a:ext uri="{FF2B5EF4-FFF2-40B4-BE49-F238E27FC236}">
                <a16:creationId xmlns:a16="http://schemas.microsoft.com/office/drawing/2014/main" id="{132ABA6E-4E91-5542-B4EA-AF1F6CA65D5C}"/>
              </a:ext>
            </a:extLst>
          </p:cNvPr>
          <p:cNvPicPr>
            <a:picLocks noGrp="1" noChangeAspect="1"/>
          </p:cNvPicPr>
          <p:nvPr>
            <p:ph type="pic" sz="quarter" idx="10"/>
          </p:nvPr>
        </p:nvPicPr>
        <p:blipFill>
          <a:blip r:embed="rId2"/>
          <a:srcRect t="12494" b="12494"/>
          <a:stretch>
            <a:fillRect/>
          </a:stretch>
        </p:blipFill>
        <p:spPr>
          <a:xfrm>
            <a:off x="280995" y="983779"/>
            <a:ext cx="8605860" cy="4672628"/>
          </a:xfrm>
        </p:spPr>
      </p:pic>
      <p:sp>
        <p:nvSpPr>
          <p:cNvPr id="14" name="TextBox 13">
            <a:extLst>
              <a:ext uri="{FF2B5EF4-FFF2-40B4-BE49-F238E27FC236}">
                <a16:creationId xmlns:a16="http://schemas.microsoft.com/office/drawing/2014/main" id="{43656059-F616-E64F-B0A0-B698EA7DF63F}"/>
              </a:ext>
            </a:extLst>
          </p:cNvPr>
          <p:cNvSpPr txBox="1"/>
          <p:nvPr/>
        </p:nvSpPr>
        <p:spPr>
          <a:xfrm>
            <a:off x="318022" y="2420888"/>
            <a:ext cx="8582010" cy="1384995"/>
          </a:xfrm>
          <a:prstGeom prst="rect">
            <a:avLst/>
          </a:prstGeom>
          <a:noFill/>
        </p:spPr>
        <p:txBody>
          <a:bodyPr wrap="square" rtlCol="0">
            <a:spAutoFit/>
          </a:bodyPr>
          <a:lstStyle/>
          <a:p>
            <a:pPr algn="ctr" defTabSz="685800" fontAlgn="auto">
              <a:spcBef>
                <a:spcPts val="0"/>
              </a:spcBef>
              <a:spcAft>
                <a:spcPts val="0"/>
              </a:spcAft>
            </a:pPr>
            <a:r>
              <a:rPr lang="en-US" sz="2800" b="1" dirty="0">
                <a:solidFill>
                  <a:schemeClr val="bg1"/>
                </a:solidFill>
                <a:latin typeface="Finlandica"/>
              </a:rPr>
              <a:t>Early childhood care and education in Finland: </a:t>
            </a:r>
          </a:p>
          <a:p>
            <a:pPr algn="ctr" defTabSz="685800" fontAlgn="auto">
              <a:spcBef>
                <a:spcPts val="0"/>
              </a:spcBef>
              <a:spcAft>
                <a:spcPts val="0"/>
              </a:spcAft>
            </a:pPr>
            <a:r>
              <a:rPr lang="en-US" sz="2800" b="1" dirty="0">
                <a:solidFill>
                  <a:schemeClr val="bg1"/>
                </a:solidFill>
                <a:latin typeface="Finlandica"/>
              </a:rPr>
              <a:t>an important stage on the child's path of growing, developing and learning - together towards good life</a:t>
            </a:r>
            <a:endParaRPr lang="en-GB" sz="2800" b="1" dirty="0">
              <a:solidFill>
                <a:schemeClr val="bg1"/>
              </a:solidFill>
              <a:latin typeface="Finlandica"/>
            </a:endParaRPr>
          </a:p>
        </p:txBody>
      </p:sp>
      <p:pic>
        <p:nvPicPr>
          <p:cNvPr id="3" name="Kuva 2" descr="Kuva, joka sisältää kohteen teksti&#10;&#10;Kuvaus luotu automaattisesti">
            <a:extLst>
              <a:ext uri="{FF2B5EF4-FFF2-40B4-BE49-F238E27FC236}">
                <a16:creationId xmlns:a16="http://schemas.microsoft.com/office/drawing/2014/main" id="{3E8D38E0-CEC3-4686-A340-5604AC1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53" y="5976166"/>
            <a:ext cx="792088" cy="560699"/>
          </a:xfrm>
          <a:prstGeom prst="rect">
            <a:avLst/>
          </a:prstGeom>
        </p:spPr>
      </p:pic>
      <p:pic>
        <p:nvPicPr>
          <p:cNvPr id="5" name="Kuva 4">
            <a:extLst>
              <a:ext uri="{FF2B5EF4-FFF2-40B4-BE49-F238E27FC236}">
                <a16:creationId xmlns:a16="http://schemas.microsoft.com/office/drawing/2014/main" id="{6919D0C6-0BF8-407B-BEA9-BE859A902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205" y="6027139"/>
            <a:ext cx="570976" cy="629041"/>
          </a:xfrm>
          <a:prstGeom prst="rect">
            <a:avLst/>
          </a:prstGeom>
        </p:spPr>
      </p:pic>
      <p:pic>
        <p:nvPicPr>
          <p:cNvPr id="7" name="Kuva 6">
            <a:extLst>
              <a:ext uri="{FF2B5EF4-FFF2-40B4-BE49-F238E27FC236}">
                <a16:creationId xmlns:a16="http://schemas.microsoft.com/office/drawing/2014/main" id="{7DD5C084-9255-4DF5-A824-BB6CEC74B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334" y="6020378"/>
            <a:ext cx="1857199" cy="516487"/>
          </a:xfrm>
          <a:prstGeom prst="rect">
            <a:avLst/>
          </a:prstGeom>
        </p:spPr>
      </p:pic>
    </p:spTree>
    <p:extLst>
      <p:ext uri="{BB962C8B-B14F-4D97-AF65-F5344CB8AC3E}">
        <p14:creationId xmlns:p14="http://schemas.microsoft.com/office/powerpoint/2010/main" val="17557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259632" y="1778653"/>
            <a:ext cx="6624736" cy="4216539"/>
          </a:xfrm>
          <a:prstGeom prst="rect">
            <a:avLst/>
          </a:prstGeom>
        </p:spPr>
        <p:txBody>
          <a:bodyPr wrap="square">
            <a:spAutoFit/>
          </a:bodyPr>
          <a:lstStyle/>
          <a:p>
            <a:r>
              <a:rPr lang="en-GB" sz="2000" b="1" dirty="0">
                <a:latin typeface="+mn-lt"/>
              </a:rPr>
              <a:t>Teachers and other school staff</a:t>
            </a:r>
          </a:p>
          <a:p>
            <a:endParaRPr lang="en-GB" sz="1600" dirty="0"/>
          </a:p>
          <a:p>
            <a:r>
              <a:rPr lang="en-GB" sz="2000" dirty="0">
                <a:latin typeface="+mn-lt"/>
              </a:rPr>
              <a:t>• </a:t>
            </a:r>
            <a:r>
              <a:rPr lang="en-GB" sz="2000" dirty="0" err="1">
                <a:latin typeface="+mn-lt"/>
              </a:rPr>
              <a:t>Headteacher</a:t>
            </a:r>
            <a:r>
              <a:rPr lang="en-GB" sz="2000" dirty="0">
                <a:latin typeface="+mn-lt"/>
              </a:rPr>
              <a:t> (+ DEPUTY HEADTEACHER)</a:t>
            </a:r>
          </a:p>
          <a:p>
            <a:r>
              <a:rPr lang="en-GB" sz="2000" dirty="0">
                <a:latin typeface="+mn-lt"/>
              </a:rPr>
              <a:t>• Teachers</a:t>
            </a:r>
          </a:p>
          <a:p>
            <a:r>
              <a:rPr lang="en-GB" sz="2000" dirty="0">
                <a:latin typeface="+mn-lt"/>
              </a:rPr>
              <a:t>• Classroom assistants/special needs assistants</a:t>
            </a:r>
          </a:p>
          <a:p>
            <a:r>
              <a:rPr lang="en-GB" sz="2000" dirty="0">
                <a:latin typeface="+mn-lt"/>
              </a:rPr>
              <a:t>• School nurse</a:t>
            </a:r>
          </a:p>
          <a:p>
            <a:r>
              <a:rPr lang="en-GB" sz="2000" dirty="0">
                <a:latin typeface="+mn-lt"/>
              </a:rPr>
              <a:t>• School welfare officer</a:t>
            </a:r>
          </a:p>
          <a:p>
            <a:r>
              <a:rPr lang="en-GB" sz="2000" dirty="0">
                <a:latin typeface="+mn-lt"/>
              </a:rPr>
              <a:t>• School psychologists</a:t>
            </a:r>
          </a:p>
          <a:p>
            <a:r>
              <a:rPr lang="en-GB" sz="2000" dirty="0">
                <a:latin typeface="+mn-lt"/>
              </a:rPr>
              <a:t>• School secretary</a:t>
            </a:r>
          </a:p>
          <a:p>
            <a:r>
              <a:rPr lang="en-GB" sz="2000" dirty="0">
                <a:latin typeface="+mn-lt"/>
              </a:rPr>
              <a:t>• Canteen staff</a:t>
            </a:r>
          </a:p>
          <a:p>
            <a:r>
              <a:rPr lang="en-GB" sz="2000" dirty="0">
                <a:latin typeface="+mn-lt"/>
              </a:rPr>
              <a:t>• Cleaning staff</a:t>
            </a:r>
          </a:p>
          <a:p>
            <a:r>
              <a:rPr lang="en-GB" sz="2000" dirty="0">
                <a:latin typeface="+mn-lt"/>
              </a:rPr>
              <a:t>• (Before- and after-school activities instructors)</a:t>
            </a: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223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143000"/>
          </a:xfrm>
        </p:spPr>
        <p:txBody>
          <a:bodyPr/>
          <a:lstStyle/>
          <a:p>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259632" y="836712"/>
            <a:ext cx="6624736" cy="5109091"/>
          </a:xfrm>
          <a:prstGeom prst="rect">
            <a:avLst/>
          </a:prstGeom>
        </p:spPr>
        <p:txBody>
          <a:bodyPr wrap="square">
            <a:spAutoFit/>
          </a:bodyPr>
          <a:lstStyle/>
          <a:p>
            <a:endParaRPr lang="en-GB" sz="2000" b="1" dirty="0">
              <a:latin typeface="+mn-lt"/>
            </a:endParaRPr>
          </a:p>
          <a:p>
            <a:endParaRPr lang="en-GB" sz="2000" b="1" dirty="0">
              <a:latin typeface="+mn-lt"/>
            </a:endParaRPr>
          </a:p>
          <a:p>
            <a:r>
              <a:rPr lang="en-GB" sz="2000" b="1" dirty="0">
                <a:latin typeface="+mn-lt"/>
              </a:rPr>
              <a:t>Learning support</a:t>
            </a:r>
          </a:p>
          <a:p>
            <a:endParaRPr lang="en-GB" sz="1600" dirty="0"/>
          </a:p>
          <a:p>
            <a:r>
              <a:rPr lang="en-GB" b="1" dirty="0">
                <a:latin typeface="+mn-lt"/>
              </a:rPr>
              <a:t>Who? </a:t>
            </a:r>
            <a:endParaRPr lang="en-GB" dirty="0">
              <a:latin typeface="+mn-lt"/>
            </a:endParaRPr>
          </a:p>
          <a:p>
            <a:r>
              <a:rPr lang="en-GB" dirty="0">
                <a:latin typeface="+mn-lt"/>
              </a:rPr>
              <a:t>Teachers, parents/carers, pupil, other school staff (e.g. school welfare officer, school nurse, school psychologist)</a:t>
            </a:r>
          </a:p>
          <a:p>
            <a:endParaRPr lang="en-GB" dirty="0">
              <a:latin typeface="+mn-lt"/>
            </a:endParaRPr>
          </a:p>
          <a:p>
            <a:r>
              <a:rPr lang="en-GB" b="1" dirty="0">
                <a:latin typeface="+mn-lt"/>
              </a:rPr>
              <a:t>Where? </a:t>
            </a:r>
            <a:endParaRPr lang="en-GB" dirty="0">
              <a:latin typeface="+mn-lt"/>
            </a:endParaRPr>
          </a:p>
          <a:p>
            <a:r>
              <a:rPr lang="en-GB" dirty="0">
                <a:latin typeface="+mn-lt"/>
              </a:rPr>
              <a:t>At school; own classroom or office of staff member</a:t>
            </a:r>
          </a:p>
          <a:p>
            <a:endParaRPr lang="en-GB" dirty="0">
              <a:latin typeface="+mn-lt"/>
            </a:endParaRPr>
          </a:p>
          <a:p>
            <a:r>
              <a:rPr lang="en-GB" b="1" dirty="0">
                <a:latin typeface="+mn-lt"/>
              </a:rPr>
              <a:t>When? </a:t>
            </a:r>
            <a:endParaRPr lang="en-GB" dirty="0">
              <a:latin typeface="+mn-lt"/>
            </a:endParaRPr>
          </a:p>
          <a:p>
            <a:r>
              <a:rPr lang="en-GB" dirty="0">
                <a:latin typeface="+mn-lt"/>
              </a:rPr>
              <a:t>Annual evaluation; more often, if needed</a:t>
            </a:r>
          </a:p>
          <a:p>
            <a:endParaRPr lang="en-GB" dirty="0">
              <a:latin typeface="+mn-lt"/>
            </a:endParaRPr>
          </a:p>
          <a:p>
            <a:r>
              <a:rPr lang="en-GB" b="1" dirty="0">
                <a:latin typeface="+mn-lt"/>
              </a:rPr>
              <a:t>Why? </a:t>
            </a:r>
            <a:endParaRPr lang="en-GB" dirty="0">
              <a:latin typeface="+mn-lt"/>
            </a:endParaRPr>
          </a:p>
          <a:p>
            <a:r>
              <a:rPr lang="en-GB" dirty="0">
                <a:latin typeface="+mn-lt"/>
              </a:rPr>
              <a:t>Support prevents problems and helps the pupil to find the most convenient ways to study.</a:t>
            </a:r>
            <a:endParaRPr lang="en-GB" b="1"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600"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311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1080120"/>
          </a:xfrm>
        </p:spPr>
        <p:txBody>
          <a:bodyPr/>
          <a:lstStyle/>
          <a:p>
            <a:r>
              <a:rPr lang="en-GB" b="1" dirty="0"/>
              <a:t>Basic education</a:t>
            </a:r>
          </a:p>
        </p:txBody>
      </p:sp>
      <p:pic>
        <p:nvPicPr>
          <p:cNvPr id="4" name="Kuva 3"/>
          <p:cNvPicPr>
            <a:picLocks noChangeAspect="1"/>
          </p:cNvPicPr>
          <p:nvPr/>
        </p:nvPicPr>
        <p:blipFill>
          <a:blip r:embed="rId3" cstate="print"/>
          <a:stretch>
            <a:fillRect/>
          </a:stretch>
        </p:blipFill>
        <p:spPr>
          <a:xfrm>
            <a:off x="3275856" y="2372980"/>
            <a:ext cx="5904656" cy="4471191"/>
          </a:xfrm>
          <a:prstGeom prst="rect">
            <a:avLst/>
          </a:prstGeom>
        </p:spPr>
      </p:pic>
      <p:sp>
        <p:nvSpPr>
          <p:cNvPr id="5" name="Tekstiruutu 4"/>
          <p:cNvSpPr txBox="1"/>
          <p:nvPr/>
        </p:nvSpPr>
        <p:spPr>
          <a:xfrm>
            <a:off x="1547664" y="1772816"/>
            <a:ext cx="6768752" cy="1477328"/>
          </a:xfrm>
          <a:prstGeom prst="rect">
            <a:avLst/>
          </a:prstGeom>
          <a:noFill/>
        </p:spPr>
        <p:txBody>
          <a:bodyPr wrap="square" rtlCol="0">
            <a:spAutoFit/>
          </a:bodyPr>
          <a:lstStyle/>
          <a:p>
            <a:r>
              <a:rPr lang="en-GB" b="1" dirty="0">
                <a:latin typeface="+mn-lt"/>
              </a:rPr>
              <a:t>Three-step support in basic education</a:t>
            </a:r>
          </a:p>
          <a:p>
            <a:endParaRPr lang="en-GB" b="1" dirty="0">
              <a:latin typeface="+mn-lt"/>
            </a:endParaRPr>
          </a:p>
          <a:p>
            <a:pPr marL="342900" indent="-342900">
              <a:buAutoNum type="arabicPeriod"/>
            </a:pPr>
            <a:r>
              <a:rPr lang="en-GB" b="1" dirty="0">
                <a:latin typeface="+mn-lt"/>
              </a:rPr>
              <a:t>general support</a:t>
            </a:r>
          </a:p>
          <a:p>
            <a:r>
              <a:rPr lang="en-GB" b="1" dirty="0">
                <a:latin typeface="+mn-lt"/>
              </a:rPr>
              <a:t>2. intensified support</a:t>
            </a:r>
          </a:p>
          <a:p>
            <a:r>
              <a:rPr lang="en-GB" b="1" dirty="0">
                <a:latin typeface="+mn-lt"/>
              </a:rPr>
              <a:t>3. special support </a:t>
            </a:r>
          </a:p>
        </p:txBody>
      </p:sp>
    </p:spTree>
    <p:extLst>
      <p:ext uri="{BB962C8B-B14F-4D97-AF65-F5344CB8AC3E}">
        <p14:creationId xmlns:p14="http://schemas.microsoft.com/office/powerpoint/2010/main" val="1002896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620688"/>
            <a:ext cx="8229600" cy="1224136"/>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547664" y="1628801"/>
            <a:ext cx="6336704" cy="5258944"/>
          </a:xfrm>
          <a:prstGeom prst="rect">
            <a:avLst/>
          </a:prstGeom>
        </p:spPr>
        <p:txBody>
          <a:bodyPr wrap="square">
            <a:spAutoFit/>
          </a:bodyPr>
          <a:lstStyle/>
          <a:p>
            <a:r>
              <a:rPr lang="en-GB" sz="2000" b="1" dirty="0">
                <a:latin typeface="+mn-lt"/>
              </a:rPr>
              <a:t>Pupil welfare</a:t>
            </a:r>
            <a:endParaRPr lang="en-GB" sz="1600" b="1" dirty="0">
              <a:latin typeface="+mn-lt"/>
              <a:ea typeface="Times New Roman" panose="02020603050405020304" pitchFamily="18" charset="0"/>
              <a:cs typeface="Times New Roman" panose="02020603050405020304" pitchFamily="18" charset="0"/>
            </a:endParaRPr>
          </a:p>
          <a:p>
            <a:endParaRPr lang="en-GB" dirty="0">
              <a:latin typeface="+mn-lt"/>
            </a:endParaRPr>
          </a:p>
          <a:p>
            <a:r>
              <a:rPr lang="en-GB" b="1" dirty="0">
                <a:latin typeface="+mn-lt"/>
              </a:rPr>
              <a:t>Who? </a:t>
            </a:r>
            <a:endParaRPr lang="en-GB" dirty="0">
              <a:latin typeface="+mn-lt"/>
            </a:endParaRPr>
          </a:p>
          <a:p>
            <a:r>
              <a:rPr lang="en-GB" dirty="0">
                <a:latin typeface="+mn-lt"/>
              </a:rPr>
              <a:t>Teachers, guidance counsellors, school nurse, school welfare officer and school psychologist. </a:t>
            </a:r>
          </a:p>
          <a:p>
            <a:r>
              <a:rPr lang="en-GB" dirty="0">
                <a:latin typeface="+mn-lt"/>
              </a:rPr>
              <a:t>Pupil and family.</a:t>
            </a:r>
          </a:p>
          <a:p>
            <a:endParaRPr lang="en-GB" dirty="0">
              <a:latin typeface="+mn-lt"/>
            </a:endParaRPr>
          </a:p>
          <a:p>
            <a:r>
              <a:rPr lang="en-GB" b="1" dirty="0">
                <a:latin typeface="+mn-lt"/>
              </a:rPr>
              <a:t>Where?</a:t>
            </a:r>
            <a:endParaRPr lang="en-GB" dirty="0">
              <a:latin typeface="+mn-lt"/>
            </a:endParaRPr>
          </a:p>
          <a:p>
            <a:r>
              <a:rPr lang="en-GB" dirty="0">
                <a:latin typeface="+mn-lt"/>
              </a:rPr>
              <a:t>At school.</a:t>
            </a:r>
          </a:p>
          <a:p>
            <a:endParaRPr lang="en-GB" dirty="0">
              <a:latin typeface="+mn-lt"/>
            </a:endParaRPr>
          </a:p>
          <a:p>
            <a:r>
              <a:rPr lang="en-GB" b="1" dirty="0">
                <a:latin typeface="+mn-lt"/>
              </a:rPr>
              <a:t>When?</a:t>
            </a:r>
            <a:endParaRPr lang="en-GB" dirty="0">
              <a:latin typeface="+mn-lt"/>
            </a:endParaRPr>
          </a:p>
          <a:p>
            <a:r>
              <a:rPr lang="en-GB" dirty="0">
                <a:latin typeface="+mn-lt"/>
              </a:rPr>
              <a:t>All the time.</a:t>
            </a:r>
          </a:p>
          <a:p>
            <a:endParaRPr lang="en-GB" dirty="0">
              <a:latin typeface="+mn-lt"/>
            </a:endParaRPr>
          </a:p>
          <a:p>
            <a:r>
              <a:rPr lang="en-GB" b="1" dirty="0">
                <a:latin typeface="+mn-lt"/>
              </a:rPr>
              <a:t>How?</a:t>
            </a:r>
            <a:endParaRPr lang="en-GB" dirty="0">
              <a:latin typeface="+mn-lt"/>
            </a:endParaRPr>
          </a:p>
          <a:p>
            <a:r>
              <a:rPr lang="en-GB" dirty="0">
                <a:latin typeface="+mn-lt"/>
              </a:rPr>
              <a:t>The well-being of pupils is observed and evaluated. </a:t>
            </a:r>
          </a:p>
          <a:p>
            <a:r>
              <a:rPr lang="en-GB" dirty="0">
                <a:latin typeface="+mn-lt"/>
              </a:rPr>
              <a:t>The group is observed in the classroom during the school day.</a:t>
            </a:r>
          </a:p>
          <a:p>
            <a:r>
              <a:rPr lang="en-GB" dirty="0">
                <a:latin typeface="+mn-lt"/>
              </a:rPr>
              <a:t>Discussions are held at school and with parents. </a:t>
            </a:r>
          </a:p>
          <a:p>
            <a:r>
              <a:rPr lang="en-GB" dirty="0">
                <a:latin typeface="+mn-lt"/>
              </a:rPr>
              <a:t>Pupils are helped to find the right services, if they have troubles.</a:t>
            </a:r>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127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216024"/>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547664" y="1916833"/>
            <a:ext cx="6336704" cy="4555093"/>
          </a:xfrm>
          <a:prstGeom prst="rect">
            <a:avLst/>
          </a:prstGeom>
        </p:spPr>
        <p:txBody>
          <a:bodyPr wrap="square">
            <a:spAutoFit/>
          </a:bodyPr>
          <a:lstStyle/>
          <a:p>
            <a:r>
              <a:rPr lang="en-GB" sz="2000" b="1" dirty="0">
                <a:latin typeface="+mn-lt"/>
              </a:rPr>
              <a:t>Cooperation between home and school</a:t>
            </a:r>
          </a:p>
          <a:p>
            <a:endParaRPr lang="en-GB" b="1" dirty="0">
              <a:latin typeface="+mn-lt"/>
              <a:ea typeface="Times New Roman" panose="02020603050405020304" pitchFamily="18" charset="0"/>
              <a:cs typeface="Times New Roman" panose="02020603050405020304" pitchFamily="18" charset="0"/>
            </a:endParaRPr>
          </a:p>
          <a:p>
            <a:endParaRPr lang="en-GB" dirty="0"/>
          </a:p>
          <a:p>
            <a:pPr marL="285750" indent="-285750">
              <a:buFont typeface="Arial" panose="020B0604020202020204" pitchFamily="34" charset="0"/>
              <a:buChar char="•"/>
            </a:pPr>
            <a:r>
              <a:rPr lang="en-GB" b="1" dirty="0">
                <a:latin typeface="+mn-lt"/>
              </a:rPr>
              <a:t>Communication between home and school is important. Homes shall keep the school informed, and vice versa. </a:t>
            </a:r>
          </a:p>
          <a:p>
            <a:endParaRPr lang="en-GB" b="1" dirty="0">
              <a:latin typeface="+mn-lt"/>
            </a:endParaRPr>
          </a:p>
          <a:p>
            <a:pPr marL="285750" indent="-285750">
              <a:buFont typeface="Arial" panose="020B0604020202020204" pitchFamily="34" charset="0"/>
              <a:buChar char="•"/>
            </a:pPr>
            <a:r>
              <a:rPr lang="en-GB" b="1" dirty="0">
                <a:latin typeface="+mn-lt"/>
              </a:rPr>
              <a:t>The teacher and the pupil’s family communicate regularly by telephone or using the Wilma online system.</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Physical punishment is not allowed in Finland.</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In problem situations, teachers speak with the child and the family.</a:t>
            </a:r>
          </a:p>
          <a:p>
            <a:pPr marL="285750" indent="-285750">
              <a:buFont typeface="Arial" panose="020B0604020202020204" pitchFamily="34" charset="0"/>
              <a:buChar char="•"/>
            </a:pPr>
            <a:endParaRPr lang="en-GB" b="1" dirty="0">
              <a:latin typeface="+mn-lt"/>
            </a:endParaRPr>
          </a:p>
          <a:p>
            <a:pPr marL="285750" indent="-285750">
              <a:buFont typeface="Arial" panose="020B0604020202020204" pitchFamily="34" charset="0"/>
              <a:buChar char="•"/>
            </a:pPr>
            <a:r>
              <a:rPr lang="en-GB" b="1" dirty="0">
                <a:latin typeface="+mn-lt"/>
              </a:rPr>
              <a:t>Each child is entitled to bodily integrity.</a:t>
            </a:r>
          </a:p>
          <a:p>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49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648072"/>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547664" y="1556792"/>
            <a:ext cx="6336704" cy="5386090"/>
          </a:xfrm>
          <a:prstGeom prst="rect">
            <a:avLst/>
          </a:prstGeom>
        </p:spPr>
        <p:txBody>
          <a:bodyPr wrap="square">
            <a:spAutoFit/>
          </a:bodyPr>
          <a:lstStyle/>
          <a:p>
            <a:r>
              <a:rPr lang="en-GB" sz="2000" b="1" dirty="0">
                <a:latin typeface="+mn-lt"/>
              </a:rPr>
              <a:t>Cooperation between home and school</a:t>
            </a:r>
          </a:p>
          <a:p>
            <a:endParaRPr lang="en-GB" dirty="0"/>
          </a:p>
          <a:p>
            <a:r>
              <a:rPr lang="en-GB" b="1" dirty="0">
                <a:latin typeface="+mn-lt"/>
              </a:rPr>
              <a:t>What should the teacher know? </a:t>
            </a:r>
          </a:p>
          <a:p>
            <a:endParaRPr lang="en-GB" b="1" dirty="0">
              <a:latin typeface="+mn-lt"/>
            </a:endParaRPr>
          </a:p>
          <a:p>
            <a:pPr marL="285750" indent="-285750">
              <a:buFont typeface="Arial" panose="020B0604020202020204" pitchFamily="34" charset="0"/>
              <a:buChar char="•"/>
            </a:pPr>
            <a:r>
              <a:rPr lang="en-GB" dirty="0">
                <a:latin typeface="+mn-lt"/>
              </a:rPr>
              <a:t>Contact the school first thing in the morning, if the child is ill,</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if the family goes on a trip and the child will be absent from day care/school, the school shall be informed in advance. Absences of more than 3 days shall be requested from the </a:t>
            </a:r>
            <a:r>
              <a:rPr lang="en-GB" dirty="0" err="1">
                <a:latin typeface="+mn-lt"/>
              </a:rPr>
              <a:t>headteacher</a:t>
            </a:r>
            <a:r>
              <a:rPr lang="en-GB" dirty="0">
                <a:latin typeface="+mn-lt"/>
              </a:rPr>
              <a:t>.</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if the family address or telephone number change,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if the child is diagnosed with a chronic disease requiring treatment (e.g. allergy, diabetes),</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if the child says that he/she has been bullied at school or during the trip to school.</a:t>
            </a:r>
          </a:p>
          <a:p>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87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836712"/>
            <a:ext cx="8229600" cy="216024"/>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Basic education</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547664" y="1916832"/>
            <a:ext cx="7272808" cy="4885953"/>
          </a:xfrm>
          <a:prstGeom prst="rect">
            <a:avLst/>
          </a:prstGeom>
        </p:spPr>
        <p:txBody>
          <a:bodyPr wrap="square">
            <a:spAutoFit/>
          </a:bodyPr>
          <a:lstStyle/>
          <a:p>
            <a:r>
              <a:rPr lang="en-GB" sz="2000" b="1" dirty="0">
                <a:latin typeface="+mn-lt"/>
              </a:rPr>
              <a:t>Cooperation between home and school</a:t>
            </a:r>
            <a:endParaRPr lang="en-GB" dirty="0"/>
          </a:p>
          <a:p>
            <a:endParaRPr lang="en-GB" sz="1100" dirty="0"/>
          </a:p>
          <a:p>
            <a:r>
              <a:rPr lang="en-GB" b="1" dirty="0">
                <a:latin typeface="+mn-lt"/>
              </a:rPr>
              <a:t>The parents’ duties:</a:t>
            </a:r>
          </a:p>
          <a:p>
            <a:endParaRPr lang="en-GB" sz="1050" dirty="0">
              <a:latin typeface="+mn-lt"/>
            </a:endParaRPr>
          </a:p>
          <a:p>
            <a:pPr marL="285750" indent="-285750">
              <a:buFont typeface="Arial" panose="020B0604020202020204" pitchFamily="34" charset="0"/>
              <a:buChar char="•"/>
            </a:pPr>
            <a:r>
              <a:rPr lang="en-GB" dirty="0">
                <a:latin typeface="+mn-lt"/>
              </a:rPr>
              <a:t>To ensure that the child is properly dressed and has all the required equipment.</a:t>
            </a:r>
          </a:p>
          <a:p>
            <a:pPr marL="285750" indent="-285750">
              <a:buFont typeface="Arial" panose="020B0604020202020204" pitchFamily="34" charset="0"/>
              <a:buChar char="•"/>
            </a:pPr>
            <a:r>
              <a:rPr lang="en-GB" dirty="0">
                <a:latin typeface="+mn-lt"/>
              </a:rPr>
              <a:t>To take care of transportation, if the child attends an after-school activity, for example.</a:t>
            </a:r>
          </a:p>
          <a:p>
            <a:pPr marL="285750" indent="-285750">
              <a:buFont typeface="Arial" panose="020B0604020202020204" pitchFamily="34" charset="0"/>
              <a:buChar char="•"/>
            </a:pPr>
            <a:r>
              <a:rPr lang="en-GB" dirty="0">
                <a:latin typeface="+mn-lt"/>
              </a:rPr>
              <a:t>To take care of the child’s basic needs (healthy food, sufficient sleep, hygiene).</a:t>
            </a:r>
          </a:p>
          <a:p>
            <a:pPr marL="285750" indent="-285750">
              <a:buFont typeface="Arial" panose="020B0604020202020204" pitchFamily="34" charset="0"/>
              <a:buChar char="•"/>
            </a:pPr>
            <a:r>
              <a:rPr lang="en-GB" dirty="0">
                <a:latin typeface="+mn-lt"/>
              </a:rPr>
              <a:t>To help and assist the child with school work (help with homework, encourage, contact the teacher, if needed).</a:t>
            </a:r>
          </a:p>
          <a:p>
            <a:pPr marL="285750" indent="-285750">
              <a:buFont typeface="Arial" panose="020B0604020202020204" pitchFamily="34" charset="0"/>
              <a:buChar char="•"/>
            </a:pPr>
            <a:r>
              <a:rPr lang="en-GB" dirty="0">
                <a:latin typeface="+mn-lt"/>
              </a:rPr>
              <a:t>To ensure that the child does not spend too much time on mobile devices.</a:t>
            </a:r>
          </a:p>
          <a:p>
            <a:pPr marL="285750" indent="-285750">
              <a:buFont typeface="Arial" panose="020B0604020202020204" pitchFamily="34" charset="0"/>
              <a:buChar char="•"/>
            </a:pPr>
            <a:r>
              <a:rPr lang="en-GB" dirty="0">
                <a:latin typeface="+mn-lt"/>
              </a:rPr>
              <a:t>Parents shall also ensure that the child spends time outdoors every day.</a:t>
            </a:r>
          </a:p>
          <a:p>
            <a:pPr marL="285750" indent="-285750">
              <a:buFont typeface="Arial" panose="020B0604020202020204" pitchFamily="34" charset="0"/>
              <a:buChar char="•"/>
            </a:pPr>
            <a:r>
              <a:rPr lang="en-GB" dirty="0">
                <a:latin typeface="+mn-lt"/>
              </a:rPr>
              <a:t>To be a safe adult for the child and to participate in the child’s everyday life, for example, by asking him/her to tell about the school day.</a:t>
            </a:r>
          </a:p>
          <a:p>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80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20688"/>
            <a:ext cx="8229600" cy="1224136"/>
          </a:xfrm>
        </p:spPr>
        <p:txBody>
          <a:bodyPr/>
          <a:lstStyle/>
          <a:p>
            <a:r>
              <a:rPr lang="fi-FI" b="1" dirty="0"/>
              <a:t>Suomalainen koulutusjärjestelmä</a:t>
            </a:r>
          </a:p>
        </p:txBody>
      </p:sp>
      <p:pic>
        <p:nvPicPr>
          <p:cNvPr id="3" name="Kuva 2"/>
          <p:cNvPicPr>
            <a:picLocks noChangeAspect="1"/>
          </p:cNvPicPr>
          <p:nvPr/>
        </p:nvPicPr>
        <p:blipFill>
          <a:blip r:embed="rId2" cstate="print"/>
          <a:stretch>
            <a:fillRect/>
          </a:stretch>
        </p:blipFill>
        <p:spPr>
          <a:xfrm>
            <a:off x="2154870" y="1844824"/>
            <a:ext cx="4834259" cy="4644000"/>
          </a:xfrm>
          <a:prstGeom prst="rect">
            <a:avLst/>
          </a:prstGeom>
        </p:spPr>
      </p:pic>
    </p:spTree>
    <p:extLst>
      <p:ext uri="{BB962C8B-B14F-4D97-AF65-F5344CB8AC3E}">
        <p14:creationId xmlns:p14="http://schemas.microsoft.com/office/powerpoint/2010/main" val="280021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br>
              <a:rPr lang="fi-FI" b="1" dirty="0">
                <a:ea typeface="Times New Roman" panose="02020603050405020304" pitchFamily="18" charset="0"/>
                <a:cs typeface="Times New Roman" panose="02020603050405020304" pitchFamily="18" charset="0"/>
              </a:rPr>
            </a:br>
            <a:endParaRPr lang="fi-FI" dirty="0"/>
          </a:p>
        </p:txBody>
      </p:sp>
      <p:sp>
        <p:nvSpPr>
          <p:cNvPr id="3" name="Suorakulmio 2"/>
          <p:cNvSpPr/>
          <p:nvPr/>
        </p:nvSpPr>
        <p:spPr>
          <a:xfrm>
            <a:off x="-180528" y="1059120"/>
            <a:ext cx="5958408" cy="4739759"/>
          </a:xfrm>
          <a:prstGeom prst="rect">
            <a:avLst/>
          </a:prstGeom>
        </p:spPr>
        <p:txBody>
          <a:bodyPr wrap="square">
            <a:spAutoFit/>
          </a:bodyPr>
          <a:lstStyle/>
          <a:p>
            <a:pPr marL="457200" algn="ctr">
              <a:spcAft>
                <a:spcPts val="0"/>
              </a:spcAft>
            </a:pPr>
            <a:r>
              <a:rPr lang="fi-FI" sz="2800" b="1" dirty="0">
                <a:solidFill>
                  <a:srgbClr val="000000"/>
                </a:solidFill>
                <a:latin typeface="+mn-lt"/>
                <a:ea typeface="Times New Roman" panose="02020603050405020304" pitchFamily="18" charset="0"/>
                <a:cs typeface="Arial" panose="020B0604020202020204" pitchFamily="34" charset="0"/>
              </a:rPr>
              <a:t> </a:t>
            </a:r>
            <a:endParaRPr lang="fi-FI" sz="1600" dirty="0">
              <a:solidFill>
                <a:srgbClr val="8C4A1E"/>
              </a:solidFill>
              <a:latin typeface="Calibri"/>
              <a:ea typeface="Times New Roman" panose="02020603050405020304" pitchFamily="18" charset="0"/>
              <a:cs typeface="Times New Roman" panose="02020603050405020304" pitchFamily="18" charset="0"/>
            </a:endParaRPr>
          </a:p>
          <a:p>
            <a:pPr marL="457200">
              <a:spcAft>
                <a:spcPts val="0"/>
              </a:spcAft>
            </a:pPr>
            <a:endParaRPr lang="fi-FI" sz="5400" b="1" dirty="0">
              <a:solidFill>
                <a:srgbClr val="000000"/>
              </a:solidFill>
              <a:latin typeface="+mn-lt"/>
              <a:ea typeface="Times New Roman" panose="02020603050405020304" pitchFamily="18" charset="0"/>
              <a:cs typeface="Arial" panose="020B0604020202020204" pitchFamily="34" charset="0"/>
            </a:endParaRPr>
          </a:p>
          <a:p>
            <a:pPr marL="457200">
              <a:spcAft>
                <a:spcPts val="0"/>
              </a:spcAft>
            </a:pPr>
            <a:endParaRPr lang="fi-FI" sz="5400" b="1" dirty="0">
              <a:solidFill>
                <a:srgbClr val="000000"/>
              </a:solidFill>
              <a:latin typeface="+mn-lt"/>
              <a:ea typeface="Times New Roman" panose="02020603050405020304" pitchFamily="18" charset="0"/>
              <a:cs typeface="Arial" panose="020B0604020202020204" pitchFamily="34" charset="0"/>
            </a:endParaRPr>
          </a:p>
          <a:p>
            <a:pPr marL="457200">
              <a:spcAft>
                <a:spcPts val="0"/>
              </a:spcAft>
            </a:pPr>
            <a:r>
              <a:rPr lang="fi-FI" sz="6000" b="1" dirty="0">
                <a:solidFill>
                  <a:srgbClr val="000000"/>
                </a:solidFill>
                <a:latin typeface="+mn-lt"/>
                <a:ea typeface="Times New Roman" panose="02020603050405020304" pitchFamily="18" charset="0"/>
                <a:cs typeface="Arial" panose="020B0604020202020204" pitchFamily="34" charset="0"/>
              </a:rPr>
              <a:t>KIITOS!</a:t>
            </a:r>
            <a:br>
              <a:rPr lang="fi-FI" sz="6000" b="1" dirty="0">
                <a:solidFill>
                  <a:srgbClr val="000000"/>
                </a:solidFill>
                <a:latin typeface="+mn-lt"/>
                <a:ea typeface="Times New Roman" panose="02020603050405020304" pitchFamily="18" charset="0"/>
                <a:cs typeface="Arial" panose="020B0604020202020204" pitchFamily="34" charset="0"/>
              </a:rPr>
            </a:br>
            <a:r>
              <a:rPr lang="fi-FI" sz="6000" b="1" dirty="0" err="1">
                <a:solidFill>
                  <a:srgbClr val="000000"/>
                </a:solidFill>
                <a:latin typeface="+mn-lt"/>
                <a:ea typeface="Times New Roman" panose="02020603050405020304" pitchFamily="18" charset="0"/>
                <a:cs typeface="Arial" panose="020B0604020202020204" pitchFamily="34" charset="0"/>
              </a:rPr>
              <a:t>Thank</a:t>
            </a:r>
            <a:r>
              <a:rPr lang="fi-FI" sz="6000" b="1" dirty="0">
                <a:solidFill>
                  <a:srgbClr val="000000"/>
                </a:solidFill>
                <a:latin typeface="+mn-lt"/>
                <a:ea typeface="Times New Roman" panose="02020603050405020304" pitchFamily="18" charset="0"/>
                <a:cs typeface="Arial" panose="020B0604020202020204" pitchFamily="34" charset="0"/>
              </a:rPr>
              <a:t> </a:t>
            </a:r>
            <a:r>
              <a:rPr lang="fi-FI" sz="6000" b="1" dirty="0" err="1">
                <a:solidFill>
                  <a:srgbClr val="000000"/>
                </a:solidFill>
                <a:latin typeface="+mn-lt"/>
                <a:ea typeface="Times New Roman" panose="02020603050405020304" pitchFamily="18" charset="0"/>
                <a:cs typeface="Arial" panose="020B0604020202020204" pitchFamily="34" charset="0"/>
              </a:rPr>
              <a:t>You</a:t>
            </a:r>
            <a:r>
              <a:rPr lang="fi-FI" sz="6000" b="1" dirty="0">
                <a:solidFill>
                  <a:srgbClr val="000000"/>
                </a:solidFill>
                <a:latin typeface="+mn-lt"/>
                <a:ea typeface="Times New Roman" panose="02020603050405020304" pitchFamily="18" charset="0"/>
                <a:cs typeface="Arial" panose="020B0604020202020204" pitchFamily="34" charset="0"/>
              </a:rPr>
              <a:t>!</a:t>
            </a:r>
            <a:r>
              <a:rPr lang="fi-FI" sz="6000" dirty="0">
                <a:solidFill>
                  <a:srgbClr val="833C0B"/>
                </a:solidFill>
                <a:latin typeface="+mn-lt"/>
                <a:ea typeface="Times New Roman" panose="02020603050405020304" pitchFamily="18" charset="0"/>
                <a:cs typeface="Times New Roman" panose="02020603050405020304" pitchFamily="18" charset="0"/>
              </a:rPr>
              <a:t> </a:t>
            </a:r>
            <a:endParaRPr lang="fi-FI" sz="6000" dirty="0">
              <a:solidFill>
                <a:srgbClr val="8C4A1E"/>
              </a:solidFill>
              <a:latin typeface="+mn-lt"/>
              <a:ea typeface="Times New Roman" panose="02020603050405020304" pitchFamily="18" charset="0"/>
              <a:cs typeface="Times New Roman" panose="02020603050405020304" pitchFamily="18" charset="0"/>
            </a:endParaRPr>
          </a:p>
          <a:p>
            <a:pPr marL="457200" algn="ctr">
              <a:spcAft>
                <a:spcPts val="0"/>
              </a:spcAft>
            </a:pPr>
            <a:r>
              <a:rPr lang="fi-FI" sz="2800"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 </a:t>
            </a:r>
            <a:r>
              <a:rPr lang="fi-FI" sz="1600" b="1" dirty="0">
                <a:solidFill>
                  <a:srgbClr val="8C4A1E"/>
                </a:solidFill>
                <a:latin typeface="Calibri" panose="020F0502020204030204" pitchFamily="34" charset="0"/>
                <a:ea typeface="Times New Roman" panose="02020603050405020304" pitchFamily="18" charset="0"/>
                <a:cs typeface="Times New Roman" panose="02020603050405020304" pitchFamily="18" charset="0"/>
              </a:rPr>
              <a:t> </a:t>
            </a:r>
            <a:endParaRPr lang="fi-FI" sz="1200" dirty="0">
              <a:solidFill>
                <a:srgbClr val="8C4A1E"/>
              </a:solidFill>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pPr>
            <a:endParaRPr lang="fi-FI" dirty="0">
              <a:solidFill>
                <a:srgbClr val="8C4A1E"/>
              </a:solidFill>
              <a:latin typeface="+mn-lt"/>
              <a:ea typeface="Times New Roman" panose="02020603050405020304" pitchFamily="18" charset="0"/>
              <a:cs typeface="Times New Roman" panose="02020603050405020304" pitchFamily="18" charset="0"/>
            </a:endParaRPr>
          </a:p>
        </p:txBody>
      </p:sp>
      <p:sp>
        <p:nvSpPr>
          <p:cNvPr id="5" name="Tekstiruutu 4"/>
          <p:cNvSpPr txBox="1"/>
          <p:nvPr/>
        </p:nvSpPr>
        <p:spPr>
          <a:xfrm>
            <a:off x="6228184" y="6381328"/>
            <a:ext cx="3168352" cy="261610"/>
          </a:xfrm>
          <a:prstGeom prst="rect">
            <a:avLst/>
          </a:prstGeom>
          <a:noFill/>
        </p:spPr>
        <p:txBody>
          <a:bodyPr wrap="square" rtlCol="0">
            <a:spAutoFit/>
          </a:bodyPr>
          <a:lstStyle/>
          <a:p>
            <a:r>
              <a:rPr lang="fi-FI" sz="1100" dirty="0">
                <a:solidFill>
                  <a:schemeClr val="tx2"/>
                </a:solidFill>
                <a:latin typeface="+mn-lt"/>
              </a:rPr>
              <a:t>                             Kuvat Perttu Penttinen</a:t>
            </a:r>
          </a:p>
        </p:txBody>
      </p:sp>
      <p:pic>
        <p:nvPicPr>
          <p:cNvPr id="6" name="Kuva 5"/>
          <p:cNvPicPr>
            <a:picLocks noChangeAspect="1"/>
          </p:cNvPicPr>
          <p:nvPr/>
        </p:nvPicPr>
        <p:blipFill>
          <a:blip r:embed="rId2" cstate="print"/>
          <a:stretch>
            <a:fillRect/>
          </a:stretch>
        </p:blipFill>
        <p:spPr>
          <a:xfrm>
            <a:off x="3491880" y="476672"/>
            <a:ext cx="4844092" cy="6696244"/>
          </a:xfrm>
          <a:prstGeom prst="rect">
            <a:avLst/>
          </a:prstGeom>
        </p:spPr>
      </p:pic>
    </p:spTree>
    <p:extLst>
      <p:ext uri="{BB962C8B-B14F-4D97-AF65-F5344CB8AC3E}">
        <p14:creationId xmlns:p14="http://schemas.microsoft.com/office/powerpoint/2010/main" val="304350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43493"/>
            <a:ext cx="2096525" cy="3315138"/>
          </a:xfrm>
          <a:prstGeom prst="rect">
            <a:avLst/>
          </a:prstGeom>
        </p:spPr>
      </p:pic>
      <p:sp>
        <p:nvSpPr>
          <p:cNvPr id="2" name="Otsikko 1"/>
          <p:cNvSpPr>
            <a:spLocks noGrp="1"/>
          </p:cNvSpPr>
          <p:nvPr>
            <p:ph type="title"/>
          </p:nvPr>
        </p:nvSpPr>
        <p:spPr>
          <a:xfrm>
            <a:off x="457200" y="980728"/>
            <a:ext cx="8507288" cy="43691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331640" y="1628800"/>
            <a:ext cx="6552728" cy="4862870"/>
          </a:xfrm>
          <a:prstGeom prst="rect">
            <a:avLst/>
          </a:prstGeom>
        </p:spPr>
        <p:txBody>
          <a:bodyPr wrap="square">
            <a:spAutoFit/>
          </a:bodyPr>
          <a:lstStyle/>
          <a:p>
            <a:r>
              <a:rPr lang="en-GB" b="1" dirty="0">
                <a:latin typeface="+mn-lt"/>
              </a:rPr>
              <a:t>The purpose and general objectives of early childhood education and care</a:t>
            </a:r>
          </a:p>
          <a:p>
            <a:r>
              <a:rPr lang="en-GB" b="1" dirty="0"/>
              <a:t> </a:t>
            </a:r>
            <a:endParaRPr lang="en-GB" dirty="0"/>
          </a:p>
          <a:p>
            <a:pPr marL="285750" indent="-285750">
              <a:buFont typeface="Arial" panose="020B0604020202020204" pitchFamily="34" charset="0"/>
              <a:buChar char="•"/>
            </a:pPr>
            <a:r>
              <a:rPr lang="en-GB" sz="1600" b="1" dirty="0">
                <a:latin typeface="+mn-lt"/>
              </a:rPr>
              <a:t>The purpose of early childhood education and care is to promote the overall growth, development and learning of children together with the parents or carers.</a:t>
            </a:r>
          </a:p>
          <a:p>
            <a:endParaRPr lang="en-GB" sz="1600" b="1" dirty="0">
              <a:latin typeface="+mn-lt"/>
            </a:endParaRPr>
          </a:p>
          <a:p>
            <a:pPr marL="285750" indent="-285750">
              <a:buFont typeface="Arial" panose="020B0604020202020204" pitchFamily="34" charset="0"/>
              <a:buChar char="•"/>
            </a:pPr>
            <a:r>
              <a:rPr lang="en-GB" sz="1600" b="1" dirty="0">
                <a:latin typeface="+mn-lt"/>
              </a:rPr>
              <a:t>Early childhood education and care promotes the equality of children and prevents social exclusion.</a:t>
            </a:r>
          </a:p>
          <a:p>
            <a:endParaRPr lang="en-GB" sz="1600" b="1" dirty="0">
              <a:latin typeface="+mn-lt"/>
            </a:endParaRPr>
          </a:p>
          <a:p>
            <a:pPr marL="285750" indent="-285750">
              <a:buFont typeface="Arial" panose="020B0604020202020204" pitchFamily="34" charset="0"/>
              <a:buChar char="•"/>
            </a:pPr>
            <a:r>
              <a:rPr lang="en-GB" sz="1600" b="1" dirty="0">
                <a:latin typeface="+mn-lt"/>
              </a:rPr>
              <a:t>The knowledge and skills acquired in early childhood education and care promote inclusion and active agency in the society.</a:t>
            </a:r>
          </a:p>
          <a:p>
            <a:r>
              <a:rPr lang="en-GB" sz="1600" b="1" dirty="0">
                <a:latin typeface="+mn-lt"/>
              </a:rPr>
              <a:t> </a:t>
            </a:r>
          </a:p>
          <a:p>
            <a:pPr marL="285750" indent="-285750">
              <a:buFont typeface="Arial" panose="020B0604020202020204" pitchFamily="34" charset="0"/>
              <a:buChar char="•"/>
            </a:pPr>
            <a:r>
              <a:rPr lang="en-GB" sz="1600" b="1" dirty="0">
                <a:latin typeface="+mn-lt"/>
              </a:rPr>
              <a:t>In addition, early childhood education and care supports parents and carers in their parenting task and enables them to work or study. </a:t>
            </a:r>
            <a:endParaRPr lang="en-GB" sz="1600" dirty="0">
              <a:latin typeface="+mn-lt"/>
            </a:endParaRPr>
          </a:p>
          <a:p>
            <a:endParaRPr lang="en-GB" sz="1600" dirty="0">
              <a:latin typeface="+mn-lt"/>
            </a:endParaRPr>
          </a:p>
          <a:p>
            <a:pPr marL="285750" indent="-285750">
              <a:buFont typeface="Arial" panose="020B0604020202020204" pitchFamily="34" charset="0"/>
              <a:buChar char="•"/>
            </a:pPr>
            <a:r>
              <a:rPr lang="en-GB" sz="1600" b="1" dirty="0">
                <a:latin typeface="+mn-lt"/>
              </a:rPr>
              <a:t>Subjective right to day care means that children are entitled to early childhood education and care even if their parents do not work or study full time or are not entrepreneurs.</a:t>
            </a:r>
            <a:endParaRPr lang="en-GB" sz="1600" b="1" dirty="0">
              <a:latin typeface="+mn-lt"/>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43493"/>
            <a:ext cx="2096525" cy="3315138"/>
          </a:xfrm>
          <a:prstGeom prst="rect">
            <a:avLst/>
          </a:prstGeom>
        </p:spPr>
      </p:pic>
      <p:sp>
        <p:nvSpPr>
          <p:cNvPr id="2" name="Otsikko 1"/>
          <p:cNvSpPr>
            <a:spLocks noGrp="1"/>
          </p:cNvSpPr>
          <p:nvPr>
            <p:ph type="title"/>
          </p:nvPr>
        </p:nvSpPr>
        <p:spPr>
          <a:xfrm>
            <a:off x="457200" y="274638"/>
            <a:ext cx="843528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331640" y="1556792"/>
            <a:ext cx="6552728" cy="5078313"/>
          </a:xfrm>
          <a:prstGeom prst="rect">
            <a:avLst/>
          </a:prstGeom>
        </p:spPr>
        <p:txBody>
          <a:bodyPr wrap="square">
            <a:spAutoFit/>
          </a:bodyPr>
          <a:lstStyle/>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Early childhood education and care is intended for pre-school aged children between 0 and 6 years of age. </a:t>
            </a: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Early childhood education and care is provided by municipal and private day care centres. </a:t>
            </a:r>
          </a:p>
          <a:p>
            <a:pPr marL="342900" lvl="0" indent="-342900">
              <a:spcAft>
                <a:spcPts val="0"/>
              </a:spcAft>
              <a:buFont typeface="Symbol" panose="05050102010706020507" pitchFamily="18" charset="2"/>
              <a:buChar char=""/>
            </a:pPr>
            <a:r>
              <a:rPr lang="en-GB" b="1" dirty="0">
                <a:latin typeface="+mn-lt"/>
              </a:rPr>
              <a:t>At the day care centre, children are divided into groups  based on their age, sibling relations or need for support, among other things.</a:t>
            </a:r>
          </a:p>
          <a:p>
            <a:pPr marL="342900" lvl="0" indent="-342900">
              <a:spcAft>
                <a:spcPts val="0"/>
              </a:spcAft>
              <a:buFont typeface="Symbol" panose="05050102010706020507" pitchFamily="18" charset="2"/>
              <a:buChar char=""/>
            </a:pPr>
            <a:r>
              <a:rPr lang="en-GB" b="1" dirty="0">
                <a:latin typeface="+mn-lt"/>
              </a:rPr>
              <a:t>Groups of children below 3 years of age have 4 children/adult, and groups of children above 3 years of age have 7 children /adult.</a:t>
            </a:r>
            <a:endParaRPr lang="en-GB" dirty="0">
              <a:latin typeface="+mn-lt"/>
              <a:ea typeface="Times New Roman" panose="02020603050405020304" pitchFamily="18" charset="0"/>
              <a:cs typeface="Times New Roman" panose="02020603050405020304" pitchFamily="18" charset="0"/>
            </a:endParaRPr>
          </a:p>
          <a:p>
            <a:pPr marL="34290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In addition, there are private childminders who care for children in their own homes (4 children/carer).</a:t>
            </a:r>
          </a:p>
          <a:p>
            <a:pPr marL="285750" lvl="0" indent="-285750">
              <a:spcAft>
                <a:spcPts val="0"/>
              </a:spcAft>
              <a:buFont typeface="Arial" panose="020B0604020202020204" pitchFamily="34" charset="0"/>
              <a:buChar char="•"/>
            </a:pPr>
            <a:r>
              <a:rPr lang="en-GB" b="1" dirty="0">
                <a:latin typeface="+mn-lt"/>
              </a:rPr>
              <a:t>Open early childhood education and care can be arranged at playgrounds or as clubs for children between 3 and 5 years of age who do not need regular day care. </a:t>
            </a:r>
            <a:endParaRPr lang="en-GB" b="1" dirty="0">
              <a:latin typeface="+mn-lt"/>
              <a:ea typeface="Times New Roman" panose="02020603050405020304" pitchFamily="18" charset="0"/>
              <a:cs typeface="Arial" panose="020B0604020202020204" pitchFamily="34" charset="0"/>
            </a:endParaRPr>
          </a:p>
          <a:p>
            <a:pPr marL="285750" lvl="0" indent="-285750">
              <a:spcAft>
                <a:spcPts val="0"/>
              </a:spcAft>
              <a:buFont typeface="Arial" panose="020B0604020202020204" pitchFamily="34" charset="0"/>
              <a:buChar char="•"/>
            </a:pPr>
            <a:r>
              <a:rPr lang="en-GB" b="1" dirty="0">
                <a:latin typeface="+mn-lt"/>
              </a:rPr>
              <a:t>Day care can be provided for the children of shift workers or students at day care centres or by private childminders in the evenings, on weekends or at night. </a:t>
            </a:r>
            <a:endParaRPr lang="en-GB"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12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3578616"/>
            <a:ext cx="2096525" cy="3315138"/>
          </a:xfrm>
          <a:prstGeom prst="rect">
            <a:avLst/>
          </a:prstGeom>
        </p:spPr>
      </p:pic>
      <p:sp>
        <p:nvSpPr>
          <p:cNvPr id="2" name="Otsikko 1"/>
          <p:cNvSpPr>
            <a:spLocks noGrp="1"/>
          </p:cNvSpPr>
          <p:nvPr>
            <p:ph type="title"/>
          </p:nvPr>
        </p:nvSpPr>
        <p:spPr>
          <a:xfrm>
            <a:off x="457200" y="274638"/>
            <a:ext cx="8435280" cy="114300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331640" y="1628800"/>
            <a:ext cx="6552728" cy="3416320"/>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b="1"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Trained day care centre directors, early childhood education and care providers and childminders, and assisting staff work in early childhood education are care. </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Special needs teachers work in the groups as required. </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In </a:t>
            </a:r>
            <a:r>
              <a:rPr lang="en-GB" b="1" dirty="0" err="1">
                <a:latin typeface="+mn-lt"/>
                <a:ea typeface="Times New Roman" panose="02020603050405020304" pitchFamily="18" charset="0"/>
                <a:cs typeface="Times New Roman" panose="02020603050405020304" pitchFamily="18" charset="0"/>
              </a:rPr>
              <a:t>Kajaani</a:t>
            </a:r>
            <a:r>
              <a:rPr lang="en-GB" b="1" dirty="0">
                <a:latin typeface="+mn-lt"/>
                <a:ea typeface="Times New Roman" panose="02020603050405020304" pitchFamily="18" charset="0"/>
                <a:cs typeface="Times New Roman" panose="02020603050405020304" pitchFamily="18" charset="0"/>
              </a:rPr>
              <a:t>, migrant services coordinator for early childhood education and care guides and advices families and staff.</a:t>
            </a:r>
          </a:p>
          <a:p>
            <a:pPr marL="342900" lvl="0" indent="-342900">
              <a:spcAft>
                <a:spcPts val="0"/>
              </a:spcAft>
              <a:buFont typeface="Symbol" panose="05050102010706020507" pitchFamily="18" charset="2"/>
              <a:buChar char=""/>
            </a:pPr>
            <a:r>
              <a:rPr lang="en-GB" b="1" dirty="0">
                <a:latin typeface="+mn-lt"/>
              </a:rPr>
              <a:t>Early childhood education and care workers operate in cooperation with parents and carers. All child-related issues can be discussed with the staff.</a:t>
            </a:r>
            <a:endParaRPr lang="en-GB" b="1"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The staff is bound by a secrecy obligation.</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35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3578616"/>
            <a:ext cx="2096525" cy="3315138"/>
          </a:xfrm>
          <a:prstGeom prst="rect">
            <a:avLst/>
          </a:prstGeom>
        </p:spPr>
      </p:pic>
      <p:sp>
        <p:nvSpPr>
          <p:cNvPr id="2" name="Otsikko 1"/>
          <p:cNvSpPr>
            <a:spLocks noGrp="1"/>
          </p:cNvSpPr>
          <p:nvPr>
            <p:ph type="title"/>
          </p:nvPr>
        </p:nvSpPr>
        <p:spPr>
          <a:xfrm>
            <a:off x="457200" y="692696"/>
            <a:ext cx="8363272" cy="724942"/>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331640" y="1628800"/>
            <a:ext cx="6552728" cy="5078313"/>
          </a:xfrm>
          <a:prstGeom prst="rect">
            <a:avLst/>
          </a:prstGeom>
        </p:spPr>
        <p:txBody>
          <a:bodyPr wrap="square">
            <a:spAutoFit/>
          </a:bodyPr>
          <a:lstStyle/>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Early childhood education and care consists of education, instruction and care.</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It has been pedagogically designed and its objectives have been carefully considered. </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Play, and learning through play, are central.</a:t>
            </a:r>
          </a:p>
          <a:p>
            <a:pPr marL="342900" lvl="0" indent="-342900">
              <a:spcAft>
                <a:spcPts val="0"/>
              </a:spcAft>
              <a:buFont typeface="Symbol" panose="05050102010706020507" pitchFamily="18" charset="2"/>
              <a:buChar char=""/>
            </a:pPr>
            <a:r>
              <a:rPr lang="en-GB" b="1" dirty="0">
                <a:latin typeface="+mn-lt"/>
              </a:rPr>
              <a:t>Playing motivates children and brings them joy.</a:t>
            </a:r>
          </a:p>
          <a:p>
            <a:pPr marL="342900" lvl="0" indent="-342900">
              <a:spcAft>
                <a:spcPts val="0"/>
              </a:spcAft>
              <a:buFont typeface="Symbol" panose="05050102010706020507" pitchFamily="18" charset="2"/>
              <a:buChar char=""/>
            </a:pPr>
            <a:r>
              <a:rPr lang="en-GB" b="1" dirty="0">
                <a:latin typeface="+mn-lt"/>
              </a:rPr>
              <a:t>While children play, they learn many skills and digest information they need at day care, in school and in their future lives. </a:t>
            </a:r>
          </a:p>
          <a:p>
            <a:pPr marL="342900" lvl="0" indent="-342900">
              <a:spcAft>
                <a:spcPts val="0"/>
              </a:spcAft>
              <a:buFont typeface="Symbol" panose="05050102010706020507" pitchFamily="18" charset="2"/>
              <a:buChar char=""/>
            </a:pPr>
            <a:r>
              <a:rPr lang="en-GB" b="1" dirty="0">
                <a:latin typeface="+mn-lt"/>
              </a:rPr>
              <a:t>Playing improves imagination, helps them concentrate and develops their empathy. </a:t>
            </a:r>
          </a:p>
          <a:p>
            <a:pPr marL="342900" lvl="0" indent="-342900">
              <a:spcAft>
                <a:spcPts val="0"/>
              </a:spcAft>
              <a:buFont typeface="Symbol" panose="05050102010706020507" pitchFamily="18" charset="2"/>
              <a:buChar char=""/>
            </a:pPr>
            <a:r>
              <a:rPr lang="en-GB" b="1" dirty="0">
                <a:latin typeface="+mn-lt"/>
              </a:rPr>
              <a:t>Playing teaches flexibility and orderliness. </a:t>
            </a:r>
          </a:p>
          <a:p>
            <a:pPr marL="342900" lvl="0" indent="-342900">
              <a:spcAft>
                <a:spcPts val="0"/>
              </a:spcAft>
              <a:buFont typeface="Symbol" panose="05050102010706020507" pitchFamily="18" charset="2"/>
              <a:buChar char=""/>
            </a:pPr>
            <a:r>
              <a:rPr lang="en-GB" b="1" dirty="0">
                <a:latin typeface="+mn-lt"/>
              </a:rPr>
              <a:t>Playing teaches children to cope with disappointment and to wait for their turn. </a:t>
            </a:r>
          </a:p>
          <a:p>
            <a:pPr marL="342900" lvl="0" indent="-342900">
              <a:spcAft>
                <a:spcPts val="0"/>
              </a:spcAft>
              <a:buFont typeface="Symbol" panose="05050102010706020507" pitchFamily="18" charset="2"/>
              <a:buChar char=""/>
            </a:pPr>
            <a:r>
              <a:rPr lang="en-GB" b="1" dirty="0">
                <a:latin typeface="+mn-lt"/>
              </a:rPr>
              <a:t>It is also important to learn to talk, agree and plan with other children. </a:t>
            </a:r>
          </a:p>
          <a:p>
            <a:pPr lvl="0">
              <a:spcAft>
                <a:spcPts val="0"/>
              </a:spcAft>
            </a:pPr>
            <a:endParaRPr lang="en-GB" b="1" dirty="0">
              <a:latin typeface="+mn-lt"/>
              <a:ea typeface="Times New Roman" panose="02020603050405020304" pitchFamily="18" charset="0"/>
              <a:cs typeface="Times New Roman" panose="02020603050405020304" pitchFamily="18" charset="0"/>
            </a:endParaRPr>
          </a:p>
          <a:p>
            <a:pPr lvl="0">
              <a:spcAft>
                <a:spcPts val="0"/>
              </a:spcAft>
            </a:pPr>
            <a:endParaRPr lang="en-GB"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45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4655979"/>
            <a:ext cx="1384934" cy="2189932"/>
          </a:xfrm>
          <a:prstGeom prst="rect">
            <a:avLst/>
          </a:prstGeom>
        </p:spPr>
      </p:pic>
      <p:sp>
        <p:nvSpPr>
          <p:cNvPr id="2" name="Otsikko 1"/>
          <p:cNvSpPr>
            <a:spLocks noGrp="1"/>
          </p:cNvSpPr>
          <p:nvPr>
            <p:ph type="title"/>
          </p:nvPr>
        </p:nvSpPr>
        <p:spPr>
          <a:xfrm>
            <a:off x="457200" y="274638"/>
            <a:ext cx="8507288" cy="706090"/>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187624" y="1700808"/>
            <a:ext cx="7632848" cy="5222329"/>
          </a:xfrm>
          <a:prstGeom prst="rect">
            <a:avLst/>
          </a:prstGeom>
        </p:spPr>
        <p:txBody>
          <a:bodyPr wrap="square">
            <a:spAutoFit/>
          </a:bodyPr>
          <a:lstStyle/>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In Finland, early childhood education and care are governed by the national core curriculum for early childhood education and care and the Act on Early Childhood Education and Care. </a:t>
            </a: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Children are entitled to methodical and goal-oriented education, instruction and care.</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Municipalities also have their own local curriculum for early childhood education and care.</a:t>
            </a:r>
            <a:endParaRPr lang="en-GB" dirty="0">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Cooperation between parents and carers and the staff is very important. </a:t>
            </a:r>
          </a:p>
          <a:p>
            <a:pPr marL="342900" lvl="0" indent="-342900">
              <a:spcAft>
                <a:spcPts val="0"/>
              </a:spcAft>
              <a:buFont typeface="Symbol" panose="05050102010706020507" pitchFamily="18" charset="2"/>
              <a:buChar char=""/>
            </a:pPr>
            <a:r>
              <a:rPr lang="en-GB" b="1" dirty="0">
                <a:latin typeface="Calibri"/>
                <a:ea typeface="Times New Roman" panose="02020603050405020304" pitchFamily="18" charset="0"/>
                <a:cs typeface="Times New Roman" panose="02020603050405020304" pitchFamily="18" charset="0"/>
              </a:rPr>
              <a:t>A personal early childhood education and care plan shall be prepared for each child together with staff members and the child</a:t>
            </a:r>
            <a:r>
              <a:rPr lang="en-GB" b="1" dirty="0">
                <a:latin typeface="Times New Roman"/>
                <a:ea typeface="Times New Roman" panose="02020603050405020304" pitchFamily="18" charset="0"/>
                <a:cs typeface="Times New Roman" panose="02020603050405020304" pitchFamily="18" charset="0"/>
              </a:rPr>
              <a:t>’</a:t>
            </a:r>
            <a:r>
              <a:rPr lang="en-GB" b="1" dirty="0">
                <a:latin typeface="+mn-lt"/>
                <a:ea typeface="Times New Roman" panose="02020603050405020304" pitchFamily="18" charset="0"/>
                <a:cs typeface="Times New Roman" panose="02020603050405020304" pitchFamily="18" charset="0"/>
              </a:rPr>
              <a:t>s parent /carer. The pedagogic aims shall be recorded in the plan (methodical and goal-oriented activity to foster well-being and learning).</a:t>
            </a:r>
          </a:p>
          <a:p>
            <a:pPr marL="342900" lvl="0" indent="-342900">
              <a:spcAft>
                <a:spcPts val="0"/>
              </a:spcAft>
              <a:buFont typeface="Symbol" panose="05050102010706020507" pitchFamily="18" charset="2"/>
              <a:buChar char=""/>
            </a:pPr>
            <a:r>
              <a:rPr lang="en-GB" b="1" dirty="0">
                <a:latin typeface="+mn-lt"/>
                <a:ea typeface="Times New Roman" panose="02020603050405020304" pitchFamily="18" charset="0"/>
                <a:cs typeface="Times New Roman" panose="02020603050405020304" pitchFamily="18" charset="0"/>
              </a:rPr>
              <a:t>When the personal early childhood education and care plan is drawn up, </a:t>
            </a:r>
          </a:p>
          <a:p>
            <a:pPr marL="342900" lvl="0" indent="-342900">
              <a:spcAft>
                <a:spcPts val="0"/>
              </a:spcAft>
            </a:pPr>
            <a:r>
              <a:rPr lang="en-GB" b="1" dirty="0">
                <a:latin typeface="+mn-lt"/>
                <a:ea typeface="Times New Roman" panose="02020603050405020304" pitchFamily="18" charset="0"/>
                <a:cs typeface="Times New Roman" panose="02020603050405020304" pitchFamily="18" charset="0"/>
              </a:rPr>
              <a:t>	it is important to know the skills, strengths, interests and individual </a:t>
            </a:r>
          </a:p>
          <a:p>
            <a:pPr marL="342900" lvl="0" indent="-342900">
              <a:spcAft>
                <a:spcPts val="0"/>
              </a:spcAft>
            </a:pPr>
            <a:r>
              <a:rPr lang="en-GB" b="1" dirty="0">
                <a:latin typeface="+mn-lt"/>
                <a:ea typeface="Times New Roman" panose="02020603050405020304" pitchFamily="18" charset="0"/>
                <a:cs typeface="Times New Roman" panose="02020603050405020304" pitchFamily="18" charset="0"/>
              </a:rPr>
              <a:t>	needs of the child.</a:t>
            </a:r>
            <a:endParaRPr lang="en-GB" b="1" dirty="0">
              <a:latin typeface="+mn-lt"/>
            </a:endParaRPr>
          </a:p>
          <a:p>
            <a:pPr marL="342900" lvl="0" indent="-342900">
              <a:spcAft>
                <a:spcPts val="0"/>
              </a:spcAft>
              <a:buFont typeface="Symbol" panose="05050102010706020507" pitchFamily="18" charset="2"/>
              <a:buChar char=""/>
            </a:pPr>
            <a:r>
              <a:rPr lang="en-GB" b="1" dirty="0">
                <a:latin typeface="+mn-lt"/>
              </a:rPr>
              <a:t>In addition, the child’s linguistic, cultural and religious background </a:t>
            </a:r>
          </a:p>
          <a:p>
            <a:pPr marL="342900" lvl="0" indent="-342900">
              <a:spcAft>
                <a:spcPts val="0"/>
              </a:spcAft>
            </a:pPr>
            <a:r>
              <a:rPr lang="en-GB" b="1" dirty="0">
                <a:latin typeface="+mn-lt"/>
              </a:rPr>
              <a:t>	shall be considered. </a:t>
            </a:r>
          </a:p>
          <a:p>
            <a:pPr lvl="0">
              <a:spcAft>
                <a:spcPts val="0"/>
              </a:spcAft>
            </a:pPr>
            <a:endParaRPr lang="en-GB"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29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011427"/>
            <a:ext cx="1800200" cy="2846573"/>
          </a:xfrm>
          <a:prstGeom prst="rect">
            <a:avLst/>
          </a:prstGeom>
        </p:spPr>
      </p:pic>
      <p:sp>
        <p:nvSpPr>
          <p:cNvPr id="2" name="Otsikko 1"/>
          <p:cNvSpPr>
            <a:spLocks noGrp="1"/>
          </p:cNvSpPr>
          <p:nvPr>
            <p:ph type="title"/>
          </p:nvPr>
        </p:nvSpPr>
        <p:spPr>
          <a:xfrm>
            <a:off x="457200" y="274638"/>
            <a:ext cx="8435280" cy="562074"/>
          </a:xfrm>
        </p:spPr>
        <p:txBody>
          <a:bodyPr/>
          <a:lstStyle/>
          <a:p>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r>
              <a:rPr lang="en-GB" b="1" dirty="0">
                <a:ea typeface="Times New Roman" panose="02020603050405020304" pitchFamily="18" charset="0"/>
                <a:cs typeface="Times New Roman" panose="02020603050405020304" pitchFamily="18" charset="0"/>
              </a:rPr>
              <a:t>Early childhood education and care</a:t>
            </a:r>
            <a:br>
              <a:rPr lang="en-GB" b="1" dirty="0">
                <a:ea typeface="Times New Roman" panose="02020603050405020304" pitchFamily="18" charset="0"/>
                <a:cs typeface="Times New Roman" panose="02020603050405020304" pitchFamily="18" charset="0"/>
              </a:rPr>
            </a:br>
            <a:br>
              <a:rPr lang="en-GB" b="1" dirty="0">
                <a:ea typeface="Times New Roman" panose="02020603050405020304" pitchFamily="18" charset="0"/>
                <a:cs typeface="Times New Roman" panose="02020603050405020304" pitchFamily="18" charset="0"/>
              </a:rPr>
            </a:br>
            <a:endParaRPr lang="en-GB" dirty="0"/>
          </a:p>
        </p:txBody>
      </p:sp>
      <p:sp>
        <p:nvSpPr>
          <p:cNvPr id="3" name="Suorakulmio 2"/>
          <p:cNvSpPr/>
          <p:nvPr/>
        </p:nvSpPr>
        <p:spPr>
          <a:xfrm>
            <a:off x="1331640" y="1556792"/>
            <a:ext cx="7488832" cy="5386090"/>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600" b="1" dirty="0"/>
              <a:t>Supporting development and learning is part of quality early childhood education and care, and all children who need support are entitled to it. </a:t>
            </a:r>
          </a:p>
          <a:p>
            <a:pPr marL="342900" lvl="0" indent="-342900">
              <a:spcAft>
                <a:spcPts val="0"/>
              </a:spcAft>
              <a:buFont typeface="Symbol" panose="05050102010706020507" pitchFamily="18" charset="2"/>
              <a:buChar char=""/>
            </a:pPr>
            <a:r>
              <a:rPr lang="en-GB" sz="1600" b="1" dirty="0">
                <a:latin typeface="Arial"/>
              </a:rPr>
              <a:t>A child’s need for support is identified in early childhood education and care, and appropriate support is provided, if required, in </a:t>
            </a:r>
            <a:r>
              <a:rPr lang="en-GB" sz="1600" b="1" dirty="0" err="1">
                <a:latin typeface="Arial"/>
              </a:rPr>
              <a:t>multiprofessional</a:t>
            </a:r>
            <a:r>
              <a:rPr lang="en-GB" sz="1600" b="1" dirty="0">
                <a:latin typeface="Arial"/>
              </a:rPr>
              <a:t> cooperation with a special education teacher in early childhood education and care, child welfare clinic, physician, psychologist and speech therapist. </a:t>
            </a:r>
          </a:p>
          <a:p>
            <a:pPr marL="342900" lvl="0" indent="-342900">
              <a:spcAft>
                <a:spcPts val="0"/>
              </a:spcAft>
              <a:buFont typeface="Symbol" panose="05050102010706020507" pitchFamily="18" charset="2"/>
              <a:buChar char=""/>
            </a:pPr>
            <a:r>
              <a:rPr lang="en-GB" b="1" dirty="0">
                <a:latin typeface="+mn-lt"/>
              </a:rPr>
              <a:t>Children are also entitled to pupil welfare services from a school nurse, school social worker and school psychologist.</a:t>
            </a:r>
          </a:p>
          <a:p>
            <a:pPr marL="342900" lvl="0" indent="-342900">
              <a:spcAft>
                <a:spcPts val="0"/>
              </a:spcAft>
              <a:buFont typeface="Symbol" panose="05050102010706020507" pitchFamily="18" charset="2"/>
              <a:buChar char=""/>
            </a:pPr>
            <a:r>
              <a:rPr lang="en-GB" sz="1600" b="1" dirty="0"/>
              <a:t>The aim of early childhood education and care is to ensure that each child feels accepted as they are and as a member of a group. </a:t>
            </a:r>
            <a:endParaRPr lang="en-GB" sz="1600" b="1" dirty="0">
              <a:hlinkClick r:id="rId4"/>
            </a:endParaRPr>
          </a:p>
          <a:p>
            <a:pPr lvl="0">
              <a:spcAft>
                <a:spcPts val="0"/>
              </a:spcAft>
            </a:pPr>
            <a:endParaRPr lang="en-GB" dirty="0">
              <a:hlinkClick r:id="rId4"/>
            </a:endParaRPr>
          </a:p>
          <a:p>
            <a:r>
              <a:rPr lang="fi-FI" sz="1600" dirty="0">
                <a:hlinkClick r:id="rId4"/>
              </a:rPr>
              <a:t>Kajaanin Vasu perusteet – esite huoltajille</a:t>
            </a:r>
            <a:endParaRPr lang="fi-FI" sz="1600" dirty="0"/>
          </a:p>
          <a:p>
            <a:endParaRPr lang="en-GB" sz="1600" dirty="0"/>
          </a:p>
          <a:p>
            <a:r>
              <a:rPr lang="en-GB" sz="1600" dirty="0">
                <a:hlinkClick r:id="rId4"/>
              </a:rPr>
              <a:t>Curriculum for early childhood education and care in </a:t>
            </a:r>
            <a:r>
              <a:rPr lang="en-GB" sz="1600" dirty="0" err="1">
                <a:hlinkClick r:id="rId4"/>
              </a:rPr>
              <a:t>Kajaani</a:t>
            </a:r>
            <a:r>
              <a:rPr lang="en-GB" sz="1600" dirty="0">
                <a:hlinkClick r:id="rId4"/>
              </a:rPr>
              <a:t> – </a:t>
            </a:r>
          </a:p>
          <a:p>
            <a:r>
              <a:rPr lang="en-GB" sz="1600" dirty="0">
                <a:hlinkClick r:id="rId4"/>
              </a:rPr>
              <a:t>brochure for parents and carers (English)</a:t>
            </a:r>
          </a:p>
          <a:p>
            <a:endParaRPr lang="en-GB" sz="1600" dirty="0"/>
          </a:p>
          <a:p>
            <a:r>
              <a:rPr lang="fi-FI" sz="1600" dirty="0">
                <a:hlinkClick r:id="rId5"/>
              </a:rPr>
              <a:t>Kajaanin Vasu perusteet – esite huoltajille (arabia)</a:t>
            </a:r>
            <a:endParaRPr lang="fi-FI" sz="1600" dirty="0"/>
          </a:p>
          <a:p>
            <a:endParaRPr lang="en-GB" sz="1600" dirty="0"/>
          </a:p>
          <a:p>
            <a:r>
              <a:rPr lang="fi-FI" sz="1600" dirty="0">
                <a:hlinkClick r:id="rId6"/>
              </a:rPr>
              <a:t>Kajaanin Vasu perusteet – esite huoltajille (venäjä)</a:t>
            </a:r>
            <a:endParaRPr lang="fi-FI" sz="1600" dirty="0"/>
          </a:p>
          <a:p>
            <a:pPr marL="342900" lvl="0" indent="-342900">
              <a:spcAft>
                <a:spcPts val="0"/>
              </a:spcAft>
              <a:buFont typeface="Symbol" panose="05050102010706020507" pitchFamily="18" charset="2"/>
              <a:buChar char=""/>
            </a:pPr>
            <a:endParaRPr lang="en-GB"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009259"/>
      </p:ext>
    </p:extLst>
  </p:cSld>
  <p:clrMapOvr>
    <a:masterClrMapping/>
  </p:clrMapOvr>
</p:sld>
</file>

<file path=ppt/theme/theme1.xml><?xml version="1.0" encoding="utf-8"?>
<a:theme xmlns:a="http://schemas.openxmlformats.org/drawingml/2006/main" name="Office-teema">
  <a:themeElements>
    <a:clrScheme name="Testi teema">
      <a:dk1>
        <a:sysClr val="windowText" lastClr="000000"/>
      </a:dk1>
      <a:lt1>
        <a:sysClr val="window" lastClr="FFFFFF"/>
      </a:lt1>
      <a:dk2>
        <a:srgbClr val="216DB0"/>
      </a:dk2>
      <a:lt2>
        <a:srgbClr val="FFFFFF"/>
      </a:lt2>
      <a:accent1>
        <a:srgbClr val="CBAB6A"/>
      </a:accent1>
      <a:accent2>
        <a:srgbClr val="DB2927"/>
      </a:accent2>
      <a:accent3>
        <a:srgbClr val="969696"/>
      </a:accent3>
      <a:accent4>
        <a:srgbClr val="4C9D2F"/>
      </a:accent4>
      <a:accent5>
        <a:srgbClr val="982927"/>
      </a:accent5>
      <a:accent6>
        <a:srgbClr val="A58A52"/>
      </a:accent6>
      <a:hlink>
        <a:srgbClr val="185489"/>
      </a:hlink>
      <a:folHlink>
        <a:srgbClr val="5FA9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jaanin_kaupunki_vaakuna_vaaka_pohja [Vain luku]" id="{36FCADF2-AC94-4B7C-98AE-781860409C7C}" vid="{B221870F-3331-43CD-8C71-AEB1EB8C7ECD}"/>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0026380B127D47A1FC046E18AA5230" ma:contentTypeVersion="10" ma:contentTypeDescription="Create a new document." ma:contentTypeScope="" ma:versionID="3eb16a7f78af71bd8d9af1b01d8e7499">
  <xsd:schema xmlns:xsd="http://www.w3.org/2001/XMLSchema" xmlns:xs="http://www.w3.org/2001/XMLSchema" xmlns:p="http://schemas.microsoft.com/office/2006/metadata/properties" xmlns:ns2="81e28ac3-d321-428e-b2af-d2dc1bd24648" targetNamespace="http://schemas.microsoft.com/office/2006/metadata/properties" ma:root="true" ma:fieldsID="d95e2608a954ac2e383c3ec2f2b5e1fb" ns2:_="">
    <xsd:import namespace="81e28ac3-d321-428e-b2af-d2dc1bd246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28ac3-d321-428e-b2af-d2dc1bd24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9EA18D-6D90-4750-9AC1-E5F651D737CA}">
  <ds:schemaRefs>
    <ds:schemaRef ds:uri="http://schemas.microsoft.com/sharepoint/v3/contenttype/forms"/>
  </ds:schemaRefs>
</ds:datastoreItem>
</file>

<file path=customXml/itemProps2.xml><?xml version="1.0" encoding="utf-8"?>
<ds:datastoreItem xmlns:ds="http://schemas.openxmlformats.org/officeDocument/2006/customXml" ds:itemID="{1EA563FE-2421-45D8-92C1-9B01DD3E5FBD}">
  <ds:schemaRefs>
    <ds:schemaRef ds:uri="http://purl.org/dc/terms/"/>
    <ds:schemaRef ds:uri="7fbabe98-b690-4ac5-b8fb-4e4a09265a79"/>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0D35D1D5-219E-49D4-AF5E-8A6E80E4681A}"/>
</file>

<file path=docProps/app.xml><?xml version="1.0" encoding="utf-8"?>
<Properties xmlns="http://schemas.openxmlformats.org/officeDocument/2006/extended-properties" xmlns:vt="http://schemas.openxmlformats.org/officeDocument/2006/docPropsVTypes">
  <Template>KAJAANIN VARHAISKASVATUS JA ESIOPETUS</Template>
  <TotalTime>1797</TotalTime>
  <Words>3579</Words>
  <Application>Microsoft Office PowerPoint</Application>
  <PresentationFormat>Näytössä katseltava diaesitys (4:3)</PresentationFormat>
  <Paragraphs>462</Paragraphs>
  <Slides>38</Slides>
  <Notes>32</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38</vt:i4>
      </vt:variant>
    </vt:vector>
  </HeadingPairs>
  <TitlesOfParts>
    <vt:vector size="46" baseType="lpstr">
      <vt:lpstr>Arial</vt:lpstr>
      <vt:lpstr>Calibri</vt:lpstr>
      <vt:lpstr>Calibri Light</vt:lpstr>
      <vt:lpstr>Finlandica</vt:lpstr>
      <vt:lpstr>Symbol</vt:lpstr>
      <vt:lpstr>Times New Roman</vt:lpstr>
      <vt:lpstr>Office-teema</vt:lpstr>
      <vt:lpstr>1_Office-teema</vt:lpstr>
      <vt:lpstr>PowerPoint-esitys</vt:lpstr>
      <vt:lpstr>PowerPoint-esitys</vt:lpstr>
      <vt:lpstr>PowerPoint-esitys</vt:lpstr>
      <vt:lpstr>  Early childhood education and care  </vt:lpstr>
      <vt:lpstr>   Early childhood education and care  </vt:lpstr>
      <vt:lpstr>   Early childhood education and care  </vt:lpstr>
      <vt:lpstr>  Early childhood education and care  </vt:lpstr>
      <vt:lpstr>    Early childhood education and care  </vt:lpstr>
      <vt:lpstr>    Early childhood education and care  </vt:lpstr>
      <vt:lpstr>      Pre-primary education    </vt:lpstr>
      <vt:lpstr>      Pre-primary education    </vt:lpstr>
      <vt:lpstr>      Pre-primary education    </vt:lpstr>
      <vt:lpstr>      Pre-primary education    </vt:lpstr>
      <vt:lpstr>    </vt:lpstr>
      <vt:lpstr>     </vt:lpstr>
      <vt:lpstr>     </vt:lpstr>
      <vt:lpstr>     </vt:lpstr>
      <vt:lpstr>     </vt:lpstr>
      <vt:lpstr>     </vt:lpstr>
      <vt:lpstr>     </vt:lpstr>
      <vt:lpstr>     </vt:lpstr>
      <vt:lpstr>PowerPoint-esitys</vt:lpstr>
      <vt:lpstr>     Instruction preparing for basic education      </vt:lpstr>
      <vt:lpstr>     Basic education      </vt:lpstr>
      <vt:lpstr>     Basic education      </vt:lpstr>
      <vt:lpstr>     Basic education      </vt:lpstr>
      <vt:lpstr>Basic education</vt:lpstr>
      <vt:lpstr>     Basic education      </vt:lpstr>
      <vt:lpstr>.</vt:lpstr>
      <vt:lpstr>    Basic education      </vt:lpstr>
      <vt:lpstr> Basic education  </vt:lpstr>
      <vt:lpstr>Basic education</vt:lpstr>
      <vt:lpstr>    Basic education    </vt:lpstr>
      <vt:lpstr>    Basic education  </vt:lpstr>
      <vt:lpstr>    Basic education    </vt:lpstr>
      <vt:lpstr>    Basic education  </vt:lpstr>
      <vt:lpstr>Suomalainen koulutusjärjestelmä</vt:lpstr>
      <vt:lpstr>     </vt:lpstr>
    </vt:vector>
  </TitlesOfParts>
  <Company>Kainuun kuntien hankintarengas, sivistystoimi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Okkonen Helena</dc:creator>
  <cp:lastModifiedBy>Hakola Salla-Maija</cp:lastModifiedBy>
  <cp:revision>184</cp:revision>
  <dcterms:created xsi:type="dcterms:W3CDTF">2020-02-04T13:43:37Z</dcterms:created>
  <dcterms:modified xsi:type="dcterms:W3CDTF">2021-01-22T13:21:30Z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0x010100FF0026380B127D47A1FC046E18AA5230</vt:lpwstr>
  </property>
  <property fmtid="{D5CDD505-2E9C-101B-9397-08002B2CF9AE}" pid="3" name="Order">
    <vt:r8>600</vt:r8>
  </property>
  <property fmtid="{D5CDD505-2E9C-101B-9397-08002B2CF9AE}" pid="4" name="xd_ProgID">
    <vt:lpwstr/>
  </property>
  <property fmtid="{D5CDD505-2E9C-101B-9397-08002B2CF9AE}" pid="5" name="TemplateUrl">
    <vt:lpwstr/>
  </property>
</Properties>
</file>